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46169" y="1665554"/>
            <a:ext cx="3899661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292049"/>
            <a:ext cx="9210675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146" y="2660395"/>
            <a:ext cx="10363707" cy="1927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 spc="-1070"/>
              <a:t>E</a:t>
            </a:r>
            <a:r>
              <a:rPr dirty="0" spc="-950"/>
              <a:t>V</a:t>
            </a:r>
            <a:r>
              <a:rPr dirty="0" spc="-625"/>
              <a:t>A</a:t>
            </a:r>
            <a:r>
              <a:rPr dirty="0" spc="-950"/>
              <a:t>L</a:t>
            </a:r>
            <a:r>
              <a:rPr dirty="0" spc="-640"/>
              <a:t>U</a:t>
            </a:r>
            <a:r>
              <a:rPr dirty="0" spc="-1085"/>
              <a:t>A</a:t>
            </a:r>
            <a:r>
              <a:rPr dirty="0" spc="-560"/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80026" y="3579367"/>
            <a:ext cx="26333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1009" algn="l"/>
                <a:tab pos="1603375" algn="l"/>
              </a:tabLst>
            </a:pPr>
            <a:r>
              <a:rPr dirty="0" sz="2400" spc="-5">
                <a:latin typeface="Carlito"/>
                <a:cs typeface="Carlito"/>
              </a:rPr>
              <a:t>XII	</a:t>
            </a:r>
            <a:r>
              <a:rPr dirty="0" sz="2400" spc="-45">
                <a:latin typeface="Carlito"/>
                <a:cs typeface="Carlito"/>
              </a:rPr>
              <a:t>BOTANY	</a:t>
            </a:r>
            <a:r>
              <a:rPr dirty="0" sz="2400" spc="-10">
                <a:latin typeface="Carlito"/>
                <a:cs typeface="Carlito"/>
              </a:rPr>
              <a:t>2019-20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29792"/>
            <a:ext cx="9940290" cy="280670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dirty="0" sz="2400" spc="-90">
                <a:latin typeface="Arial"/>
                <a:cs typeface="Arial"/>
              </a:rPr>
              <a:t>What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105">
                <a:latin typeface="Arial"/>
                <a:cs typeface="Arial"/>
              </a:rPr>
              <a:t>allopolyploidy?Name </a:t>
            </a:r>
            <a:r>
              <a:rPr dirty="0" sz="2400" spc="-150">
                <a:latin typeface="Arial"/>
                <a:cs typeface="Arial"/>
              </a:rPr>
              <a:t>an </a:t>
            </a:r>
            <a:r>
              <a:rPr dirty="0" sz="2400" spc="-70">
                <a:latin typeface="Arial"/>
                <a:cs typeface="Arial"/>
              </a:rPr>
              <a:t>allopolyploid </a:t>
            </a:r>
            <a:r>
              <a:rPr dirty="0" sz="2400" spc="-20">
                <a:latin typeface="Arial"/>
                <a:cs typeface="Arial"/>
              </a:rPr>
              <a:t>that </a:t>
            </a:r>
            <a:r>
              <a:rPr dirty="0" sz="2400" spc="-190">
                <a:latin typeface="Arial"/>
                <a:cs typeface="Arial"/>
              </a:rPr>
              <a:t>has </a:t>
            </a:r>
            <a:r>
              <a:rPr dirty="0" sz="2400" spc="-150">
                <a:latin typeface="Arial"/>
                <a:cs typeface="Arial"/>
              </a:rPr>
              <a:t>succeeded </a:t>
            </a:r>
            <a:r>
              <a:rPr dirty="0" sz="2400" spc="-240">
                <a:latin typeface="Arial"/>
                <a:cs typeface="Arial"/>
              </a:rPr>
              <a:t>as </a:t>
            </a:r>
            <a:r>
              <a:rPr dirty="0" sz="2400" spc="-210">
                <a:latin typeface="Arial"/>
                <a:cs typeface="Arial"/>
              </a:rPr>
              <a:t>a </a:t>
            </a:r>
            <a:r>
              <a:rPr dirty="0" sz="2400" spc="-125">
                <a:latin typeface="Arial"/>
                <a:cs typeface="Arial"/>
              </a:rPr>
              <a:t>crop? </a:t>
            </a:r>
            <a:r>
              <a:rPr dirty="0" sz="2400" spc="-140">
                <a:latin typeface="Arial"/>
                <a:cs typeface="Arial"/>
              </a:rPr>
              <a:t>How  </a:t>
            </a:r>
            <a:r>
              <a:rPr dirty="0" sz="2400" spc="-150">
                <a:latin typeface="Arial"/>
                <a:cs typeface="Arial"/>
              </a:rPr>
              <a:t>does </a:t>
            </a:r>
            <a:r>
              <a:rPr dirty="0" sz="2400" spc="-105">
                <a:latin typeface="Arial"/>
                <a:cs typeface="Arial"/>
              </a:rPr>
              <a:t>colchicine </a:t>
            </a:r>
            <a:r>
              <a:rPr dirty="0" sz="2400" spc="-100">
                <a:latin typeface="Arial"/>
                <a:cs typeface="Arial"/>
              </a:rPr>
              <a:t>induce</a:t>
            </a:r>
            <a:r>
              <a:rPr dirty="0" sz="2400" spc="-125">
                <a:latin typeface="Arial"/>
                <a:cs typeface="Arial"/>
              </a:rPr>
              <a:t> </a:t>
            </a:r>
            <a:r>
              <a:rPr dirty="0" sz="2400" spc="-90">
                <a:latin typeface="Arial"/>
                <a:cs typeface="Arial"/>
              </a:rPr>
              <a:t>polyploidy?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00">
              <a:latin typeface="Arial"/>
              <a:cs typeface="Arial"/>
            </a:endParaRPr>
          </a:p>
          <a:p>
            <a:pPr marL="241300" marR="454025" indent="-229235">
              <a:lnSpc>
                <a:spcPts val="259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presence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 spc="-10">
                <a:latin typeface="Carlito"/>
                <a:cs typeface="Carlito"/>
              </a:rPr>
              <a:t>two </a:t>
            </a:r>
            <a:r>
              <a:rPr dirty="0" sz="2400" spc="-5">
                <a:latin typeface="Carlito"/>
                <a:cs typeface="Carlito"/>
              </a:rPr>
              <a:t>or </a:t>
            </a:r>
            <a:r>
              <a:rPr dirty="0" sz="2400" spc="-15">
                <a:latin typeface="Carlito"/>
                <a:cs typeface="Carlito"/>
              </a:rPr>
              <a:t>more </a:t>
            </a:r>
            <a:r>
              <a:rPr dirty="0" sz="2400" spc="-10">
                <a:latin typeface="Carlito"/>
                <a:cs typeface="Carlito"/>
              </a:rPr>
              <a:t>copies of </a:t>
            </a:r>
            <a:r>
              <a:rPr dirty="0" sz="2400" spc="-20">
                <a:latin typeface="Carlito"/>
                <a:cs typeface="Carlito"/>
              </a:rPr>
              <a:t>different </a:t>
            </a:r>
            <a:r>
              <a:rPr dirty="0" sz="2400" spc="-5">
                <a:latin typeface="Carlito"/>
                <a:cs typeface="Carlito"/>
              </a:rPr>
              <a:t>genomes </a:t>
            </a:r>
            <a:r>
              <a:rPr dirty="0" sz="2400">
                <a:latin typeface="Carlito"/>
                <a:cs typeface="Carlito"/>
              </a:rPr>
              <a:t>in an </a:t>
            </a:r>
            <a:r>
              <a:rPr dirty="0" sz="2400" spc="-15">
                <a:latin typeface="Carlito"/>
                <a:cs typeface="Carlito"/>
              </a:rPr>
              <a:t>organism </a:t>
            </a:r>
            <a:r>
              <a:rPr dirty="0" sz="2400">
                <a:latin typeface="Carlito"/>
                <a:cs typeface="Carlito"/>
              </a:rPr>
              <a:t>is  </a:t>
            </a:r>
            <a:r>
              <a:rPr dirty="0" sz="2400" spc="-20">
                <a:latin typeface="Carlito"/>
                <a:cs typeface="Carlito"/>
              </a:rPr>
              <a:t>referred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>
                <a:latin typeface="Carlito"/>
                <a:cs typeface="Carlito"/>
              </a:rPr>
              <a:t>as</a:t>
            </a:r>
            <a:r>
              <a:rPr dirty="0" sz="2400" spc="1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allopolyploidy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8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20">
                <a:latin typeface="Carlito"/>
                <a:cs typeface="Carlito"/>
              </a:rPr>
              <a:t>Triticale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5">
                <a:latin typeface="Carlito"/>
                <a:cs typeface="Carlito"/>
              </a:rPr>
              <a:t>Prevents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formation </a:t>
            </a:r>
            <a:r>
              <a:rPr dirty="0" sz="2400" spc="-5">
                <a:latin typeface="Carlito"/>
                <a:cs typeface="Carlito"/>
              </a:rPr>
              <a:t>of spindle </a:t>
            </a:r>
            <a:r>
              <a:rPr dirty="0" sz="2400" spc="-10">
                <a:latin typeface="Carlito"/>
                <a:cs typeface="Carlito"/>
              </a:rPr>
              <a:t>apparatus </a:t>
            </a:r>
            <a:r>
              <a:rPr dirty="0" sz="2400" spc="-5">
                <a:latin typeface="Carlito"/>
                <a:cs typeface="Carlito"/>
              </a:rPr>
              <a:t>during</a:t>
            </a:r>
            <a:r>
              <a:rPr dirty="0" sz="2400" spc="-10">
                <a:latin typeface="Carlito"/>
                <a:cs typeface="Carlito"/>
              </a:rPr>
              <a:t> mitosis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4663" y="966978"/>
            <a:ext cx="10213340" cy="2709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40">
                <a:latin typeface="Arial"/>
                <a:cs typeface="Arial"/>
              </a:rPr>
              <a:t>How </a:t>
            </a:r>
            <a:r>
              <a:rPr dirty="0" sz="2400" spc="-20">
                <a:latin typeface="Arial"/>
                <a:cs typeface="Arial"/>
              </a:rPr>
              <a:t>will </a:t>
            </a:r>
            <a:r>
              <a:rPr dirty="0" sz="2400" spc="-120">
                <a:latin typeface="Arial"/>
                <a:cs typeface="Arial"/>
              </a:rPr>
              <a:t>you </a:t>
            </a:r>
            <a:r>
              <a:rPr dirty="0" sz="2400" spc="-45">
                <a:latin typeface="Arial"/>
                <a:cs typeface="Arial"/>
              </a:rPr>
              <a:t>identify </a:t>
            </a:r>
            <a:r>
              <a:rPr dirty="0" sz="2400" spc="-40">
                <a:latin typeface="Arial"/>
                <a:cs typeface="Arial"/>
              </a:rPr>
              <a:t>the </a:t>
            </a:r>
            <a:r>
              <a:rPr dirty="0" sz="2400" spc="-105">
                <a:latin typeface="Arial"/>
                <a:cs typeface="Arial"/>
              </a:rPr>
              <a:t>genotype </a:t>
            </a:r>
            <a:r>
              <a:rPr dirty="0" sz="2400" spc="-20">
                <a:latin typeface="Arial"/>
                <a:cs typeface="Arial"/>
              </a:rPr>
              <a:t>of</a:t>
            </a:r>
            <a:r>
              <a:rPr dirty="0" sz="2400" spc="-459">
                <a:latin typeface="Arial"/>
                <a:cs typeface="Arial"/>
              </a:rPr>
              <a:t> </a:t>
            </a:r>
            <a:r>
              <a:rPr dirty="0" sz="2400" spc="-210">
                <a:latin typeface="Arial"/>
                <a:cs typeface="Arial"/>
              </a:rPr>
              <a:t>a </a:t>
            </a:r>
            <a:r>
              <a:rPr dirty="0" sz="2400" spc="-85">
                <a:latin typeface="Arial"/>
                <a:cs typeface="Arial"/>
              </a:rPr>
              <a:t>phenotypically </a:t>
            </a:r>
            <a:r>
              <a:rPr dirty="0" sz="2400" spc="-75">
                <a:latin typeface="Arial"/>
                <a:cs typeface="Arial"/>
              </a:rPr>
              <a:t>dominant </a:t>
            </a:r>
            <a:r>
              <a:rPr dirty="0" sz="2400" spc="-90">
                <a:latin typeface="Arial"/>
                <a:cs typeface="Arial"/>
              </a:rPr>
              <a:t>individual?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20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15">
                <a:latin typeface="Carlito"/>
                <a:cs typeface="Carlito"/>
              </a:rPr>
              <a:t>By </a:t>
            </a:r>
            <a:r>
              <a:rPr dirty="0" sz="2400" spc="-65">
                <a:latin typeface="Carlito"/>
                <a:cs typeface="Carlito"/>
              </a:rPr>
              <a:t>Test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cross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above </a:t>
            </a:r>
            <a:r>
              <a:rPr dirty="0" sz="2400" spc="-5">
                <a:latin typeface="Carlito"/>
                <a:cs typeface="Carlito"/>
              </a:rPr>
              <a:t>question </a:t>
            </a:r>
            <a:r>
              <a:rPr dirty="0" sz="2400" spc="-10">
                <a:latin typeface="Carlito"/>
                <a:cs typeface="Carlito"/>
              </a:rPr>
              <a:t>can </a:t>
            </a:r>
            <a:r>
              <a:rPr dirty="0" sz="2400" spc="-5">
                <a:latin typeface="Carlito"/>
                <a:cs typeface="Carlito"/>
              </a:rPr>
              <a:t>be </a:t>
            </a:r>
            <a:r>
              <a:rPr dirty="0" sz="2400" spc="-15">
                <a:latin typeface="Carlito"/>
                <a:cs typeface="Carlito"/>
              </a:rPr>
              <a:t>asked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20">
                <a:latin typeface="Carlito"/>
                <a:cs typeface="Carlito"/>
              </a:rPr>
              <a:t>different </a:t>
            </a:r>
            <a:r>
              <a:rPr dirty="0" sz="2400">
                <a:latin typeface="Carlito"/>
                <a:cs typeface="Carlito"/>
              </a:rPr>
              <a:t>manner as</a:t>
            </a:r>
            <a:r>
              <a:rPr dirty="0" sz="2400" spc="25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follows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30">
                <a:latin typeface="Carlito"/>
                <a:cs typeface="Carlito"/>
              </a:rPr>
              <a:t>Work </a:t>
            </a:r>
            <a:r>
              <a:rPr dirty="0" sz="2400" spc="-5">
                <a:latin typeface="Carlito"/>
                <a:cs typeface="Carlito"/>
              </a:rPr>
              <a:t>out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10">
                <a:latin typeface="Carlito"/>
                <a:cs typeface="Carlito"/>
              </a:rPr>
              <a:t>cross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find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genotype of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10">
                <a:latin typeface="Carlito"/>
                <a:cs typeface="Carlito"/>
              </a:rPr>
              <a:t>tall </a:t>
            </a:r>
            <a:r>
              <a:rPr dirty="0" sz="2400" spc="-5">
                <a:latin typeface="Carlito"/>
                <a:cs typeface="Carlito"/>
              </a:rPr>
              <a:t>pea plant.Name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type of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cross?</a:t>
            </a:r>
            <a:endParaRPr sz="2400">
              <a:latin typeface="Carlito"/>
              <a:cs typeface="Carlito"/>
            </a:endParaRPr>
          </a:p>
          <a:p>
            <a:pPr marL="241300" marR="115570" indent="-228600">
              <a:lnSpc>
                <a:spcPts val="2590"/>
              </a:lnSpc>
              <a:spcBef>
                <a:spcPts val="103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10">
                <a:latin typeface="Carlito"/>
                <a:cs typeface="Carlito"/>
              </a:rPr>
              <a:t>How would you </a:t>
            </a:r>
            <a:r>
              <a:rPr dirty="0" sz="2400" spc="-5">
                <a:latin typeface="Carlito"/>
                <a:cs typeface="Carlito"/>
              </a:rPr>
              <a:t>find out whether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10">
                <a:latin typeface="Carlito"/>
                <a:cs typeface="Carlito"/>
              </a:rPr>
              <a:t>given tall </a:t>
            </a:r>
            <a:r>
              <a:rPr dirty="0" sz="2400" spc="-20">
                <a:latin typeface="Carlito"/>
                <a:cs typeface="Carlito"/>
              </a:rPr>
              <a:t>garden </a:t>
            </a:r>
            <a:r>
              <a:rPr dirty="0" sz="2400" spc="-5">
                <a:latin typeface="Carlito"/>
                <a:cs typeface="Carlito"/>
              </a:rPr>
              <a:t>pea </a:t>
            </a:r>
            <a:r>
              <a:rPr dirty="0" sz="2400" spc="-10">
                <a:latin typeface="Carlito"/>
                <a:cs typeface="Carlito"/>
              </a:rPr>
              <a:t>plant </a:t>
            </a:r>
            <a:r>
              <a:rPr dirty="0" sz="2400">
                <a:latin typeface="Carlito"/>
                <a:cs typeface="Carlito"/>
              </a:rPr>
              <a:t>is </a:t>
            </a:r>
            <a:r>
              <a:rPr dirty="0" sz="2400" spc="-15">
                <a:latin typeface="Carlito"/>
                <a:cs typeface="Carlito"/>
              </a:rPr>
              <a:t>homozygous </a:t>
            </a:r>
            <a:r>
              <a:rPr dirty="0" sz="2400" spc="-5">
                <a:latin typeface="Carlito"/>
                <a:cs typeface="Carlito"/>
              </a:rPr>
              <a:t>or  </a:t>
            </a:r>
            <a:r>
              <a:rPr dirty="0" sz="2400" spc="-20">
                <a:latin typeface="Carlito"/>
                <a:cs typeface="Carlito"/>
              </a:rPr>
              <a:t>heterozygous? </a:t>
            </a:r>
            <a:r>
              <a:rPr dirty="0" sz="2400" spc="-15">
                <a:latin typeface="Carlito"/>
                <a:cs typeface="Carlito"/>
              </a:rPr>
              <a:t>Substantiate </a:t>
            </a:r>
            <a:r>
              <a:rPr dirty="0" sz="2400" spc="-10">
                <a:latin typeface="Carlito"/>
                <a:cs typeface="Carlito"/>
              </a:rPr>
              <a:t>your answer </a:t>
            </a:r>
            <a:r>
              <a:rPr dirty="0" sz="2400">
                <a:latin typeface="Carlito"/>
                <a:cs typeface="Carlito"/>
              </a:rPr>
              <a:t>with the </a:t>
            </a:r>
            <a:r>
              <a:rPr dirty="0" sz="2400" spc="-5">
                <a:latin typeface="Carlito"/>
                <a:cs typeface="Carlito"/>
              </a:rPr>
              <a:t>help </a:t>
            </a:r>
            <a:r>
              <a:rPr dirty="0" sz="2400" spc="-10">
                <a:latin typeface="Carlito"/>
                <a:cs typeface="Carlito"/>
              </a:rPr>
              <a:t>of </a:t>
            </a:r>
            <a:r>
              <a:rPr dirty="0" sz="2400" spc="-15">
                <a:latin typeface="Carlito"/>
                <a:cs typeface="Carlito"/>
              </a:rPr>
              <a:t>Punnett</a:t>
            </a:r>
            <a:r>
              <a:rPr dirty="0" sz="2400" spc="3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square?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794384"/>
            <a:ext cx="10235565" cy="401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70">
                <a:latin typeface="Arial"/>
                <a:cs typeface="Arial"/>
              </a:rPr>
              <a:t>Name </a:t>
            </a:r>
            <a:r>
              <a:rPr dirty="0" sz="2400" spc="-40">
                <a:latin typeface="Arial"/>
                <a:cs typeface="Arial"/>
              </a:rPr>
              <a:t>the </a:t>
            </a:r>
            <a:r>
              <a:rPr dirty="0" sz="2400" spc="-155">
                <a:latin typeface="Arial"/>
                <a:cs typeface="Arial"/>
              </a:rPr>
              <a:t>process </a:t>
            </a:r>
            <a:r>
              <a:rPr dirty="0" sz="2400" spc="-85">
                <a:latin typeface="Arial"/>
                <a:cs typeface="Arial"/>
              </a:rPr>
              <a:t>which </a:t>
            </a:r>
            <a:r>
              <a:rPr dirty="0" sz="2400" spc="-100">
                <a:latin typeface="Arial"/>
                <a:cs typeface="Arial"/>
              </a:rPr>
              <a:t>results </a:t>
            </a:r>
            <a:r>
              <a:rPr dirty="0" sz="2400" spc="-110">
                <a:latin typeface="Arial"/>
                <a:cs typeface="Arial"/>
              </a:rPr>
              <a:t>due </a:t>
            </a:r>
            <a:r>
              <a:rPr dirty="0" sz="2400" spc="5">
                <a:latin typeface="Arial"/>
                <a:cs typeface="Arial"/>
              </a:rPr>
              <a:t>to </a:t>
            </a:r>
            <a:r>
              <a:rPr dirty="0" sz="2400" spc="-150">
                <a:latin typeface="Arial"/>
                <a:cs typeface="Arial"/>
              </a:rPr>
              <a:t>crossing </a:t>
            </a:r>
            <a:r>
              <a:rPr dirty="0" sz="2400" spc="-130">
                <a:latin typeface="Arial"/>
                <a:cs typeface="Arial"/>
              </a:rPr>
              <a:t>over? </a:t>
            </a:r>
            <a:r>
              <a:rPr dirty="0" sz="2400" spc="-90">
                <a:latin typeface="Arial"/>
                <a:cs typeface="Arial"/>
              </a:rPr>
              <a:t>What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55">
                <a:latin typeface="Arial"/>
                <a:cs typeface="Arial"/>
              </a:rPr>
              <a:t>its</a:t>
            </a:r>
            <a:r>
              <a:rPr dirty="0" sz="2400" spc="-409">
                <a:latin typeface="Arial"/>
                <a:cs typeface="Arial"/>
              </a:rPr>
              <a:t> </a:t>
            </a:r>
            <a:r>
              <a:rPr dirty="0" sz="2400" spc="-95">
                <a:latin typeface="Arial"/>
                <a:cs typeface="Arial"/>
              </a:rPr>
              <a:t>importance?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Recombination</a:t>
            </a:r>
            <a:endParaRPr sz="2400">
              <a:latin typeface="Carlito"/>
              <a:cs typeface="Carlito"/>
            </a:endParaRPr>
          </a:p>
          <a:p>
            <a:pPr marL="241300" marR="5080" indent="-229235">
              <a:lnSpc>
                <a:spcPts val="2590"/>
              </a:lnSpc>
              <a:spcBef>
                <a:spcPts val="105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Exchange </a:t>
            </a:r>
            <a:r>
              <a:rPr dirty="0" sz="2400" spc="-5">
                <a:latin typeface="Carlito"/>
                <a:cs typeface="Carlito"/>
              </a:rPr>
              <a:t>of segments </a:t>
            </a:r>
            <a:r>
              <a:rPr dirty="0" sz="2400">
                <a:latin typeface="Carlito"/>
                <a:cs typeface="Carlito"/>
              </a:rPr>
              <a:t>leads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new </a:t>
            </a:r>
            <a:r>
              <a:rPr dirty="0" sz="2400" spc="-10">
                <a:latin typeface="Carlito"/>
                <a:cs typeface="Carlito"/>
              </a:rPr>
              <a:t>gene combinations </a:t>
            </a:r>
            <a:r>
              <a:rPr dirty="0" sz="2400">
                <a:latin typeface="Carlito"/>
                <a:cs typeface="Carlito"/>
              </a:rPr>
              <a:t>which </a:t>
            </a:r>
            <a:r>
              <a:rPr dirty="0" sz="2400" spc="-20">
                <a:latin typeface="Carlito"/>
                <a:cs typeface="Carlito"/>
              </a:rPr>
              <a:t>plays </a:t>
            </a:r>
            <a:r>
              <a:rPr dirty="0" sz="2400">
                <a:latin typeface="Carlito"/>
                <a:cs typeface="Carlito"/>
              </a:rPr>
              <a:t>an </a:t>
            </a:r>
            <a:r>
              <a:rPr dirty="0" sz="2400" spc="-10">
                <a:latin typeface="Carlito"/>
                <a:cs typeface="Carlito"/>
              </a:rPr>
              <a:t>important  </a:t>
            </a:r>
            <a:r>
              <a:rPr dirty="0" sz="2400" spc="-15">
                <a:latin typeface="Carlito"/>
                <a:cs typeface="Carlito"/>
              </a:rPr>
              <a:t>role </a:t>
            </a:r>
            <a:r>
              <a:rPr dirty="0" sz="2400">
                <a:latin typeface="Carlito"/>
                <a:cs typeface="Carlito"/>
              </a:rPr>
              <a:t>in</a:t>
            </a:r>
            <a:r>
              <a:rPr dirty="0" sz="2400" spc="-10">
                <a:latin typeface="Carlito"/>
                <a:cs typeface="Carlito"/>
              </a:rPr>
              <a:t> evolution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It </a:t>
            </a:r>
            <a:r>
              <a:rPr dirty="0" sz="2400" spc="-10">
                <a:latin typeface="Carlito"/>
                <a:cs typeface="Carlito"/>
              </a:rPr>
              <a:t>reveals that </a:t>
            </a:r>
            <a:r>
              <a:rPr dirty="0" sz="2400" spc="-5">
                <a:latin typeface="Carlito"/>
                <a:cs typeface="Carlito"/>
              </a:rPr>
              <a:t>genes </a:t>
            </a:r>
            <a:r>
              <a:rPr dirty="0" sz="2400" spc="-15">
                <a:latin typeface="Carlito"/>
                <a:cs typeface="Carlito"/>
              </a:rPr>
              <a:t>are </a:t>
            </a:r>
            <a:r>
              <a:rPr dirty="0" sz="2400" spc="-10">
                <a:latin typeface="Carlito"/>
                <a:cs typeface="Carlito"/>
              </a:rPr>
              <a:t>arranged </a:t>
            </a:r>
            <a:r>
              <a:rPr dirty="0" sz="2400">
                <a:latin typeface="Carlito"/>
                <a:cs typeface="Carlito"/>
              </a:rPr>
              <a:t>linearly </a:t>
            </a:r>
            <a:r>
              <a:rPr dirty="0" sz="2400" spc="-5">
                <a:latin typeface="Carlito"/>
                <a:cs typeface="Carlito"/>
              </a:rPr>
              <a:t>on </a:t>
            </a:r>
            <a:r>
              <a:rPr dirty="0" sz="2400">
                <a:latin typeface="Carlito"/>
                <a:cs typeface="Carlito"/>
              </a:rPr>
              <a:t>the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chromosomes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Genetic </a:t>
            </a:r>
            <a:r>
              <a:rPr dirty="0" sz="2400" spc="-5">
                <a:latin typeface="Carlito"/>
                <a:cs typeface="Carlito"/>
              </a:rPr>
              <a:t>maps </a:t>
            </a:r>
            <a:r>
              <a:rPr dirty="0" sz="2400" spc="-15">
                <a:latin typeface="Carlito"/>
                <a:cs typeface="Carlito"/>
              </a:rPr>
              <a:t>are </a:t>
            </a:r>
            <a:r>
              <a:rPr dirty="0" sz="2400" spc="-5">
                <a:latin typeface="Carlito"/>
                <a:cs typeface="Carlito"/>
              </a:rPr>
              <a:t>based on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frequency of </a:t>
            </a:r>
            <a:r>
              <a:rPr dirty="0" sz="2400" spc="-10">
                <a:latin typeface="Carlito"/>
                <a:cs typeface="Carlito"/>
              </a:rPr>
              <a:t>crossing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over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241935" algn="l"/>
                <a:tab pos="6255385" algn="l"/>
              </a:tabLst>
            </a:pPr>
            <a:r>
              <a:rPr dirty="0" sz="2400">
                <a:latin typeface="Carlito"/>
                <a:cs typeface="Carlito"/>
              </a:rPr>
              <a:t>It </a:t>
            </a:r>
            <a:r>
              <a:rPr dirty="0" sz="2400" spc="-5">
                <a:latin typeface="Carlito"/>
                <a:cs typeface="Carlito"/>
              </a:rPr>
              <a:t>helps </a:t>
            </a:r>
            <a:r>
              <a:rPr dirty="0" sz="2400" spc="-10">
                <a:latin typeface="Carlito"/>
                <a:cs typeface="Carlito"/>
              </a:rPr>
              <a:t>to understsnd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nature</a:t>
            </a:r>
            <a:r>
              <a:rPr dirty="0" sz="2400" spc="3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of mechanism	</a:t>
            </a:r>
            <a:r>
              <a:rPr dirty="0" sz="2400" spc="-10">
                <a:latin typeface="Carlito"/>
                <a:cs typeface="Carlito"/>
              </a:rPr>
              <a:t>of gene</a:t>
            </a:r>
            <a:r>
              <a:rPr dirty="0" sz="2400" spc="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action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New </a:t>
            </a:r>
            <a:r>
              <a:rPr dirty="0" sz="2400" spc="-10">
                <a:latin typeface="Carlito"/>
                <a:cs typeface="Carlito"/>
              </a:rPr>
              <a:t>combinations </a:t>
            </a:r>
            <a:r>
              <a:rPr dirty="0" sz="2400" spc="-15">
                <a:latin typeface="Carlito"/>
                <a:cs typeface="Carlito"/>
              </a:rPr>
              <a:t>are </a:t>
            </a:r>
            <a:r>
              <a:rPr dirty="0" sz="2400" spc="-5">
                <a:latin typeface="Carlito"/>
                <a:cs typeface="Carlito"/>
              </a:rPr>
              <a:t>used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10">
                <a:latin typeface="Carlito"/>
                <a:cs typeface="Carlito"/>
              </a:rPr>
              <a:t>plant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breeding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59816"/>
            <a:ext cx="10163175" cy="440817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2700" marR="62865">
              <a:lnSpc>
                <a:spcPts val="2380"/>
              </a:lnSpc>
              <a:spcBef>
                <a:spcPts val="390"/>
              </a:spcBef>
              <a:tabLst>
                <a:tab pos="5902960" algn="l"/>
              </a:tabLst>
            </a:pPr>
            <a:r>
              <a:rPr dirty="0" sz="2200" spc="-229">
                <a:latin typeface="Arial"/>
                <a:cs typeface="Arial"/>
              </a:rPr>
              <a:t>A </a:t>
            </a:r>
            <a:r>
              <a:rPr dirty="0" sz="2200" spc="-60">
                <a:latin typeface="Arial"/>
                <a:cs typeface="Arial"/>
              </a:rPr>
              <a:t>plant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55">
                <a:latin typeface="Arial"/>
                <a:cs typeface="Arial"/>
              </a:rPr>
              <a:t>Antirrhinum </a:t>
            </a:r>
            <a:r>
              <a:rPr dirty="0" sz="2200" spc="-125">
                <a:latin typeface="Arial"/>
                <a:cs typeface="Arial"/>
              </a:rPr>
              <a:t>majus </a:t>
            </a:r>
            <a:r>
              <a:rPr dirty="0" sz="2200" spc="-15">
                <a:latin typeface="Arial"/>
                <a:cs typeface="Arial"/>
              </a:rPr>
              <a:t>with </a:t>
            </a:r>
            <a:r>
              <a:rPr dirty="0" sz="2200" spc="-85">
                <a:latin typeface="Arial"/>
                <a:cs typeface="Arial"/>
              </a:rPr>
              <a:t>red flowers </a:t>
            </a:r>
            <a:r>
              <a:rPr dirty="0" sz="2200" spc="-175">
                <a:latin typeface="Arial"/>
                <a:cs typeface="Arial"/>
              </a:rPr>
              <a:t>was </a:t>
            </a:r>
            <a:r>
              <a:rPr dirty="0" sz="2200" spc="-150">
                <a:latin typeface="Arial"/>
                <a:cs typeface="Arial"/>
              </a:rPr>
              <a:t>crossed </a:t>
            </a:r>
            <a:r>
              <a:rPr dirty="0" sz="2200" spc="-15">
                <a:latin typeface="Arial"/>
                <a:cs typeface="Arial"/>
              </a:rPr>
              <a:t>with </a:t>
            </a:r>
            <a:r>
              <a:rPr dirty="0" sz="2200" spc="-65">
                <a:latin typeface="Arial"/>
                <a:cs typeface="Arial"/>
              </a:rPr>
              <a:t>another </a:t>
            </a:r>
            <a:r>
              <a:rPr dirty="0" sz="2200" spc="-60">
                <a:latin typeface="Arial"/>
                <a:cs typeface="Arial"/>
              </a:rPr>
              <a:t>plant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40">
                <a:latin typeface="Arial"/>
                <a:cs typeface="Arial"/>
              </a:rPr>
              <a:t>the</a:t>
            </a:r>
            <a:r>
              <a:rPr dirty="0" sz="2200" spc="-245">
                <a:latin typeface="Arial"/>
                <a:cs typeface="Arial"/>
              </a:rPr>
              <a:t> </a:t>
            </a:r>
            <a:r>
              <a:rPr dirty="0" sz="2200" spc="-170">
                <a:latin typeface="Arial"/>
                <a:cs typeface="Arial"/>
              </a:rPr>
              <a:t>same  </a:t>
            </a:r>
            <a:r>
              <a:rPr dirty="0" sz="2200" spc="-150">
                <a:latin typeface="Arial"/>
                <a:cs typeface="Arial"/>
              </a:rPr>
              <a:t>species </a:t>
            </a:r>
            <a:r>
              <a:rPr dirty="0" sz="2200" spc="-15">
                <a:latin typeface="Arial"/>
                <a:cs typeface="Arial"/>
              </a:rPr>
              <a:t>with </a:t>
            </a:r>
            <a:r>
              <a:rPr dirty="0" sz="2200" spc="-45">
                <a:latin typeface="Arial"/>
                <a:cs typeface="Arial"/>
              </a:rPr>
              <a:t>white </a:t>
            </a:r>
            <a:r>
              <a:rPr dirty="0" sz="2200" spc="-85">
                <a:latin typeface="Arial"/>
                <a:cs typeface="Arial"/>
              </a:rPr>
              <a:t>flowers. </a:t>
            </a:r>
            <a:r>
              <a:rPr dirty="0" sz="2200" spc="-175">
                <a:latin typeface="Arial"/>
                <a:cs typeface="Arial"/>
              </a:rPr>
              <a:t>The </a:t>
            </a:r>
            <a:r>
              <a:rPr dirty="0" sz="2200" spc="-90">
                <a:latin typeface="Arial"/>
                <a:cs typeface="Arial"/>
              </a:rPr>
              <a:t>plants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40">
                <a:latin typeface="Arial"/>
                <a:cs typeface="Arial"/>
              </a:rPr>
              <a:t>the </a:t>
            </a:r>
            <a:r>
              <a:rPr dirty="0" sz="2200" spc="-225">
                <a:latin typeface="Arial"/>
                <a:cs typeface="Arial"/>
              </a:rPr>
              <a:t>F1 </a:t>
            </a:r>
            <a:r>
              <a:rPr dirty="0" sz="2200" spc="-95">
                <a:latin typeface="Arial"/>
                <a:cs typeface="Arial"/>
              </a:rPr>
              <a:t>generation </a:t>
            </a:r>
            <a:r>
              <a:rPr dirty="0" sz="2200" spc="-80">
                <a:latin typeface="Arial"/>
                <a:cs typeface="Arial"/>
              </a:rPr>
              <a:t>bore pink </a:t>
            </a:r>
            <a:r>
              <a:rPr dirty="0" sz="2200" spc="-110">
                <a:latin typeface="Arial"/>
                <a:cs typeface="Arial"/>
              </a:rPr>
              <a:t>flowers.Explain </a:t>
            </a:r>
            <a:r>
              <a:rPr dirty="0" sz="2200" spc="-40">
                <a:latin typeface="Arial"/>
                <a:cs typeface="Arial"/>
              </a:rPr>
              <a:t>the  </a:t>
            </a:r>
            <a:r>
              <a:rPr dirty="0" sz="2200" spc="-55">
                <a:latin typeface="Arial"/>
                <a:cs typeface="Arial"/>
              </a:rPr>
              <a:t>pattern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75">
                <a:latin typeface="Arial"/>
                <a:cs typeface="Arial"/>
              </a:rPr>
              <a:t>inheritance </a:t>
            </a:r>
            <a:r>
              <a:rPr dirty="0" sz="2200" spc="-15">
                <a:latin typeface="Arial"/>
                <a:cs typeface="Arial"/>
              </a:rPr>
              <a:t>with </a:t>
            </a:r>
            <a:r>
              <a:rPr dirty="0" sz="2200" spc="-40">
                <a:latin typeface="Arial"/>
                <a:cs typeface="Arial"/>
              </a:rPr>
              <a:t>the </a:t>
            </a:r>
            <a:r>
              <a:rPr dirty="0" sz="2200" spc="-80">
                <a:latin typeface="Arial"/>
                <a:cs typeface="Arial"/>
              </a:rPr>
              <a:t>help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190">
                <a:latin typeface="Arial"/>
                <a:cs typeface="Arial"/>
              </a:rPr>
              <a:t>a</a:t>
            </a:r>
            <a:r>
              <a:rPr dirty="0" sz="2200" spc="-455">
                <a:latin typeface="Arial"/>
                <a:cs typeface="Arial"/>
              </a:rPr>
              <a:t> </a:t>
            </a:r>
            <a:r>
              <a:rPr dirty="0" sz="2200" spc="-160">
                <a:latin typeface="Arial"/>
                <a:cs typeface="Arial"/>
              </a:rPr>
              <a:t>cross</a:t>
            </a:r>
            <a:r>
              <a:rPr dirty="0" sz="2200" spc="-90">
                <a:latin typeface="Arial"/>
                <a:cs typeface="Arial"/>
              </a:rPr>
              <a:t> </a:t>
            </a:r>
            <a:r>
              <a:rPr dirty="0" sz="2200" spc="-210">
                <a:latin typeface="Arial"/>
                <a:cs typeface="Arial"/>
              </a:rPr>
              <a:t>?	</a:t>
            </a:r>
            <a:r>
              <a:rPr dirty="0" sz="2200" spc="-155">
                <a:latin typeface="Arial"/>
                <a:cs typeface="Arial"/>
              </a:rPr>
              <a:t>[OR]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200"/>
              </a:lnSpc>
            </a:pPr>
            <a:r>
              <a:rPr dirty="0" sz="2200" spc="-175">
                <a:latin typeface="Arial"/>
                <a:cs typeface="Arial"/>
              </a:rPr>
              <a:t>The </a:t>
            </a:r>
            <a:r>
              <a:rPr dirty="0" sz="2200" spc="-225">
                <a:latin typeface="Arial"/>
                <a:cs typeface="Arial"/>
              </a:rPr>
              <a:t>F2 </a:t>
            </a:r>
            <a:r>
              <a:rPr dirty="0" sz="2200" spc="-90">
                <a:latin typeface="Arial"/>
                <a:cs typeface="Arial"/>
              </a:rPr>
              <a:t>projeny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190">
                <a:latin typeface="Arial"/>
                <a:cs typeface="Arial"/>
              </a:rPr>
              <a:t>a </a:t>
            </a:r>
            <a:r>
              <a:rPr dirty="0" sz="2200" spc="-80">
                <a:latin typeface="Arial"/>
                <a:cs typeface="Arial"/>
              </a:rPr>
              <a:t>monohybrid </a:t>
            </a:r>
            <a:r>
              <a:rPr dirty="0" sz="2200" spc="-125">
                <a:latin typeface="Arial"/>
                <a:cs typeface="Arial"/>
              </a:rPr>
              <a:t>showed </a:t>
            </a:r>
            <a:r>
              <a:rPr dirty="0" sz="2200" spc="-80">
                <a:latin typeface="Arial"/>
                <a:cs typeface="Arial"/>
              </a:rPr>
              <a:t>phenotypic </a:t>
            </a:r>
            <a:r>
              <a:rPr dirty="0" sz="2200">
                <a:latin typeface="Arial"/>
                <a:cs typeface="Arial"/>
              </a:rPr>
              <a:t>&amp; </a:t>
            </a:r>
            <a:r>
              <a:rPr dirty="0" sz="2200" spc="-95">
                <a:latin typeface="Arial"/>
                <a:cs typeface="Arial"/>
              </a:rPr>
              <a:t>genotypic </a:t>
            </a:r>
            <a:r>
              <a:rPr dirty="0" sz="2200" spc="-50">
                <a:latin typeface="Arial"/>
                <a:cs typeface="Arial"/>
              </a:rPr>
              <a:t>ratio </a:t>
            </a:r>
            <a:r>
              <a:rPr dirty="0" sz="2200" spc="-225">
                <a:latin typeface="Arial"/>
                <a:cs typeface="Arial"/>
              </a:rPr>
              <a:t>as </a:t>
            </a:r>
            <a:r>
              <a:rPr dirty="0" sz="2200" spc="-80">
                <a:latin typeface="Arial"/>
                <a:cs typeface="Arial"/>
              </a:rPr>
              <a:t>1:2:1, </a:t>
            </a:r>
            <a:r>
              <a:rPr dirty="0" sz="2200" spc="-90">
                <a:latin typeface="Arial"/>
                <a:cs typeface="Arial"/>
              </a:rPr>
              <a:t>unlike</a:t>
            </a:r>
            <a:r>
              <a:rPr dirty="0" sz="2200" spc="160">
                <a:latin typeface="Arial"/>
                <a:cs typeface="Arial"/>
              </a:rPr>
              <a:t> </a:t>
            </a:r>
            <a:r>
              <a:rPr dirty="0" sz="2200" spc="-25">
                <a:latin typeface="Arial"/>
                <a:cs typeface="Arial"/>
              </a:rPr>
              <a:t>that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375"/>
              </a:lnSpc>
            </a:pP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100">
                <a:latin typeface="Arial"/>
                <a:cs typeface="Arial"/>
              </a:rPr>
              <a:t>Mendels </a:t>
            </a:r>
            <a:r>
              <a:rPr dirty="0" sz="2200" spc="-80">
                <a:latin typeface="Arial"/>
                <a:cs typeface="Arial"/>
              </a:rPr>
              <a:t>monohybrid </a:t>
            </a:r>
            <a:r>
              <a:rPr dirty="0" sz="2200" spc="-225">
                <a:latin typeface="Arial"/>
                <a:cs typeface="Arial"/>
              </a:rPr>
              <a:t>F2 </a:t>
            </a:r>
            <a:r>
              <a:rPr dirty="0" sz="2200" spc="-55">
                <a:latin typeface="Arial"/>
                <a:cs typeface="Arial"/>
              </a:rPr>
              <a:t>ratio. </a:t>
            </a:r>
            <a:r>
              <a:rPr dirty="0" sz="2200" spc="-35">
                <a:latin typeface="Arial"/>
                <a:cs typeface="Arial"/>
              </a:rPr>
              <a:t>With </a:t>
            </a:r>
            <a:r>
              <a:rPr dirty="0" sz="2200" spc="-40">
                <a:latin typeface="Arial"/>
                <a:cs typeface="Arial"/>
              </a:rPr>
              <a:t>the </a:t>
            </a:r>
            <a:r>
              <a:rPr dirty="0" sz="2200" spc="-80">
                <a:latin typeface="Arial"/>
                <a:cs typeface="Arial"/>
              </a:rPr>
              <a:t>help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190">
                <a:latin typeface="Arial"/>
                <a:cs typeface="Arial"/>
              </a:rPr>
              <a:t>a </a:t>
            </a:r>
            <a:r>
              <a:rPr dirty="0" sz="2200" spc="-90">
                <a:latin typeface="Arial"/>
                <a:cs typeface="Arial"/>
              </a:rPr>
              <a:t>suitable </a:t>
            </a:r>
            <a:r>
              <a:rPr dirty="0" sz="2200" spc="-135">
                <a:latin typeface="Arial"/>
                <a:cs typeface="Arial"/>
              </a:rPr>
              <a:t>example </a:t>
            </a:r>
            <a:r>
              <a:rPr dirty="0" sz="2200" spc="-70">
                <a:latin typeface="Arial"/>
                <a:cs typeface="Arial"/>
              </a:rPr>
              <a:t>work </a:t>
            </a:r>
            <a:r>
              <a:rPr dirty="0" sz="2200" spc="-25">
                <a:latin typeface="Arial"/>
                <a:cs typeface="Arial"/>
              </a:rPr>
              <a:t>out </a:t>
            </a:r>
            <a:r>
              <a:rPr dirty="0" sz="2200" spc="-190">
                <a:latin typeface="Arial"/>
                <a:cs typeface="Arial"/>
              </a:rPr>
              <a:t>a </a:t>
            </a:r>
            <a:r>
              <a:rPr dirty="0" sz="2200" spc="-160">
                <a:latin typeface="Arial"/>
                <a:cs typeface="Arial"/>
              </a:rPr>
              <a:t>cross</a:t>
            </a:r>
            <a:r>
              <a:rPr dirty="0" sz="2200" spc="-210">
                <a:latin typeface="Arial"/>
                <a:cs typeface="Arial"/>
              </a:rPr>
              <a:t> </a:t>
            </a:r>
            <a:r>
              <a:rPr dirty="0" sz="2200" spc="5">
                <a:latin typeface="Arial"/>
                <a:cs typeface="Arial"/>
              </a:rPr>
              <a:t>&amp;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510"/>
              </a:lnSpc>
            </a:pPr>
            <a:r>
              <a:rPr dirty="0" sz="2200" spc="-110">
                <a:latin typeface="Arial"/>
                <a:cs typeface="Arial"/>
              </a:rPr>
              <a:t>explain </a:t>
            </a:r>
            <a:r>
              <a:rPr dirty="0" sz="2200" spc="-80">
                <a:latin typeface="Arial"/>
                <a:cs typeface="Arial"/>
              </a:rPr>
              <a:t>how </a:t>
            </a:r>
            <a:r>
              <a:rPr dirty="0" sz="2200" spc="50">
                <a:latin typeface="Arial"/>
                <a:cs typeface="Arial"/>
              </a:rPr>
              <a:t>it </a:t>
            </a:r>
            <a:r>
              <a:rPr dirty="0" sz="2200" spc="-130">
                <a:latin typeface="Arial"/>
                <a:cs typeface="Arial"/>
              </a:rPr>
              <a:t>is</a:t>
            </a:r>
            <a:r>
              <a:rPr dirty="0" sz="2200" spc="-285">
                <a:latin typeface="Arial"/>
                <a:cs typeface="Arial"/>
              </a:rPr>
              <a:t> </a:t>
            </a:r>
            <a:r>
              <a:rPr dirty="0" sz="2200" spc="-125">
                <a:latin typeface="Arial"/>
                <a:cs typeface="Arial"/>
              </a:rPr>
              <a:t>possible?</a:t>
            </a:r>
            <a:endParaRPr sz="22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53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The </a:t>
            </a:r>
            <a:r>
              <a:rPr dirty="0" sz="2800" spc="-15">
                <a:latin typeface="Carlito"/>
                <a:cs typeface="Carlito"/>
              </a:rPr>
              <a:t>cross </a:t>
            </a:r>
            <a:r>
              <a:rPr dirty="0" sz="2800" spc="-10">
                <a:latin typeface="Carlito"/>
                <a:cs typeface="Carlito"/>
              </a:rPr>
              <a:t>can </a:t>
            </a:r>
            <a:r>
              <a:rPr dirty="0" sz="2800" spc="-5">
                <a:latin typeface="Carlito"/>
                <a:cs typeface="Carlito"/>
              </a:rPr>
              <a:t>be </a:t>
            </a:r>
            <a:r>
              <a:rPr dirty="0" sz="2800" spc="-25">
                <a:latin typeface="Carlito"/>
                <a:cs typeface="Carlito"/>
              </a:rPr>
              <a:t>drawn</a:t>
            </a:r>
            <a:r>
              <a:rPr dirty="0" sz="2800" spc="75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clearly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Explanation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  <a:tab pos="2503805" algn="l"/>
              </a:tabLst>
            </a:pPr>
            <a:r>
              <a:rPr dirty="0" sz="2800" spc="-5">
                <a:latin typeface="Carlito"/>
                <a:cs typeface="Carlito"/>
              </a:rPr>
              <a:t>Because the </a:t>
            </a:r>
            <a:r>
              <a:rPr dirty="0" sz="2800" spc="-10">
                <a:latin typeface="Carlito"/>
                <a:cs typeface="Carlito"/>
              </a:rPr>
              <a:t>gene </a:t>
            </a:r>
            <a:r>
              <a:rPr dirty="0" sz="2800" spc="-25">
                <a:latin typeface="Carlito"/>
                <a:cs typeface="Carlito"/>
              </a:rPr>
              <a:t>for </a:t>
            </a:r>
            <a:r>
              <a:rPr dirty="0" sz="2800" spc="-20">
                <a:latin typeface="Carlito"/>
                <a:cs typeface="Carlito"/>
              </a:rPr>
              <a:t>red </a:t>
            </a:r>
            <a:r>
              <a:rPr dirty="0" sz="2800" spc="-10">
                <a:latin typeface="Carlito"/>
                <a:cs typeface="Carlito"/>
              </a:rPr>
              <a:t>colour </a:t>
            </a:r>
            <a:r>
              <a:rPr dirty="0" sz="2800" spc="-5">
                <a:latin typeface="Carlito"/>
                <a:cs typeface="Carlito"/>
              </a:rPr>
              <a:t>is </a:t>
            </a:r>
            <a:r>
              <a:rPr dirty="0" sz="2800" spc="-10">
                <a:latin typeface="Carlito"/>
                <a:cs typeface="Carlito"/>
              </a:rPr>
              <a:t>not </a:t>
            </a:r>
            <a:r>
              <a:rPr dirty="0" sz="2800" spc="-15">
                <a:latin typeface="Carlito"/>
                <a:cs typeface="Carlito"/>
              </a:rPr>
              <a:t>completely dominant over </a:t>
            </a:r>
            <a:r>
              <a:rPr dirty="0" sz="2800" spc="-5">
                <a:latin typeface="Carlito"/>
                <a:cs typeface="Carlito"/>
              </a:rPr>
              <a:t>the  </a:t>
            </a:r>
            <a:r>
              <a:rPr dirty="0" sz="2800" spc="-10">
                <a:latin typeface="Carlito"/>
                <a:cs typeface="Carlito"/>
              </a:rPr>
              <a:t>recessive</a:t>
            </a:r>
            <a:r>
              <a:rPr dirty="0" sz="280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gene	</a:t>
            </a:r>
            <a:r>
              <a:rPr dirty="0" sz="2800" spc="-5">
                <a:latin typeface="Carlito"/>
                <a:cs typeface="Carlito"/>
              </a:rPr>
              <a:t>i.e.,</a:t>
            </a:r>
            <a:r>
              <a:rPr dirty="0" sz="2800" spc="1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white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5">
                <a:latin typeface="Carlito"/>
                <a:cs typeface="Carlito"/>
              </a:rPr>
              <a:t>Pattern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10">
                <a:latin typeface="Carlito"/>
                <a:cs typeface="Carlito"/>
              </a:rPr>
              <a:t>inheritance </a:t>
            </a:r>
            <a:r>
              <a:rPr dirty="0" sz="2800" spc="-5">
                <a:latin typeface="Carlito"/>
                <a:cs typeface="Carlito"/>
              </a:rPr>
              <a:t>: </a:t>
            </a:r>
            <a:r>
              <a:rPr dirty="0" sz="2800" spc="-15">
                <a:latin typeface="Carlito"/>
                <a:cs typeface="Carlito"/>
              </a:rPr>
              <a:t>Incomplete</a:t>
            </a:r>
            <a:r>
              <a:rPr dirty="0" sz="2800" spc="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Dominance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29792"/>
            <a:ext cx="10147300" cy="288163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51435">
              <a:lnSpc>
                <a:spcPts val="2590"/>
              </a:lnSpc>
              <a:spcBef>
                <a:spcPts val="425"/>
              </a:spcBef>
            </a:pPr>
            <a:r>
              <a:rPr dirty="0" sz="2400" spc="-45">
                <a:latin typeface="Arial"/>
                <a:cs typeface="Arial"/>
              </a:rPr>
              <a:t>Mention </a:t>
            </a:r>
            <a:r>
              <a:rPr dirty="0" sz="2400" spc="-40">
                <a:latin typeface="Arial"/>
                <a:cs typeface="Arial"/>
              </a:rPr>
              <a:t>the </a:t>
            </a:r>
            <a:r>
              <a:rPr dirty="0" sz="2400" spc="-70">
                <a:latin typeface="Arial"/>
                <a:cs typeface="Arial"/>
              </a:rPr>
              <a:t>role </a:t>
            </a:r>
            <a:r>
              <a:rPr dirty="0" sz="2400" spc="-20">
                <a:latin typeface="Arial"/>
                <a:cs typeface="Arial"/>
              </a:rPr>
              <a:t>of </a:t>
            </a:r>
            <a:r>
              <a:rPr dirty="0" sz="2400" spc="-120">
                <a:latin typeface="Arial"/>
                <a:cs typeface="Arial"/>
              </a:rPr>
              <a:t>ribosomes </a:t>
            </a:r>
            <a:r>
              <a:rPr dirty="0" sz="2400" spc="-50">
                <a:latin typeface="Arial"/>
                <a:cs typeface="Arial"/>
              </a:rPr>
              <a:t>in </a:t>
            </a:r>
            <a:r>
              <a:rPr dirty="0" sz="2400" spc="-70">
                <a:latin typeface="Arial"/>
                <a:cs typeface="Arial"/>
              </a:rPr>
              <a:t>peptide </a:t>
            </a:r>
            <a:r>
              <a:rPr dirty="0" sz="2400" spc="-90">
                <a:latin typeface="Arial"/>
                <a:cs typeface="Arial"/>
              </a:rPr>
              <a:t>bond </a:t>
            </a:r>
            <a:r>
              <a:rPr dirty="0" sz="2400" spc="-70">
                <a:latin typeface="Arial"/>
                <a:cs typeface="Arial"/>
              </a:rPr>
              <a:t>formation? </a:t>
            </a:r>
            <a:r>
              <a:rPr dirty="0" sz="2400" spc="-140">
                <a:latin typeface="Arial"/>
                <a:cs typeface="Arial"/>
              </a:rPr>
              <a:t>How </a:t>
            </a:r>
            <a:r>
              <a:rPr dirty="0" sz="2400" spc="-150">
                <a:latin typeface="Arial"/>
                <a:cs typeface="Arial"/>
              </a:rPr>
              <a:t>does</a:t>
            </a:r>
            <a:r>
              <a:rPr dirty="0" sz="2400" spc="-365">
                <a:latin typeface="Arial"/>
                <a:cs typeface="Arial"/>
              </a:rPr>
              <a:t> </a:t>
            </a:r>
            <a:r>
              <a:rPr dirty="0" sz="2400" spc="-380">
                <a:latin typeface="Arial"/>
                <a:cs typeface="Arial"/>
              </a:rPr>
              <a:t>ATP </a:t>
            </a:r>
            <a:r>
              <a:rPr dirty="0" sz="2400" spc="-65">
                <a:latin typeface="Arial"/>
                <a:cs typeface="Arial"/>
              </a:rPr>
              <a:t>facilitate  It?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>
              <a:latin typeface="Arial"/>
              <a:cs typeface="Arial"/>
            </a:endParaRPr>
          </a:p>
          <a:p>
            <a:pPr marL="241300" marR="5080" indent="-229235">
              <a:lnSpc>
                <a:spcPct val="9000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There </a:t>
            </a:r>
            <a:r>
              <a:rPr dirty="0" sz="2400" spc="-15">
                <a:latin typeface="Carlito"/>
                <a:cs typeface="Carlito"/>
              </a:rPr>
              <a:t>are </a:t>
            </a:r>
            <a:r>
              <a:rPr dirty="0" sz="2400" spc="-10">
                <a:latin typeface="Carlito"/>
                <a:cs typeface="Carlito"/>
              </a:rPr>
              <a:t>two sites </a:t>
            </a:r>
            <a:r>
              <a:rPr dirty="0" sz="2400">
                <a:latin typeface="Carlito"/>
                <a:cs typeface="Carlito"/>
              </a:rPr>
              <a:t>in the </a:t>
            </a:r>
            <a:r>
              <a:rPr dirty="0" sz="2400" spc="-15">
                <a:latin typeface="Carlito"/>
                <a:cs typeface="Carlito"/>
              </a:rPr>
              <a:t>large </a:t>
            </a:r>
            <a:r>
              <a:rPr dirty="0" sz="2400" spc="-5">
                <a:latin typeface="Carlito"/>
                <a:cs typeface="Carlito"/>
              </a:rPr>
              <a:t>subunit of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ribosome, </a:t>
            </a:r>
            <a:r>
              <a:rPr dirty="0" sz="2400" spc="-20">
                <a:latin typeface="Carlito"/>
                <a:cs typeface="Carlito"/>
              </a:rPr>
              <a:t>for </a:t>
            </a:r>
            <a:r>
              <a:rPr dirty="0" sz="2400" spc="-10">
                <a:latin typeface="Carlito"/>
                <a:cs typeface="Carlito"/>
              </a:rPr>
              <a:t>subsequent  </a:t>
            </a:r>
            <a:r>
              <a:rPr dirty="0" sz="2400">
                <a:latin typeface="Carlito"/>
                <a:cs typeface="Carlito"/>
              </a:rPr>
              <a:t>aminoacids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bind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5">
                <a:latin typeface="Carlito"/>
                <a:cs typeface="Carlito"/>
              </a:rPr>
              <a:t>thus </a:t>
            </a:r>
            <a:r>
              <a:rPr dirty="0" sz="2400">
                <a:latin typeface="Carlito"/>
                <a:cs typeface="Carlito"/>
              </a:rPr>
              <a:t>,be close enough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>
                <a:latin typeface="Carlito"/>
                <a:cs typeface="Carlito"/>
              </a:rPr>
              <a:t>each </a:t>
            </a:r>
            <a:r>
              <a:rPr dirty="0" sz="2400" spc="-5">
                <a:latin typeface="Carlito"/>
                <a:cs typeface="Carlito"/>
              </a:rPr>
              <a:t>other </a:t>
            </a:r>
            <a:r>
              <a:rPr dirty="0" sz="2400" spc="-20">
                <a:latin typeface="Carlito"/>
                <a:cs typeface="Carlito"/>
              </a:rPr>
              <a:t>for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formation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>
                <a:latin typeface="Carlito"/>
                <a:cs typeface="Carlito"/>
              </a:rPr>
              <a:t>a  </a:t>
            </a:r>
            <a:r>
              <a:rPr dirty="0" sz="2400" spc="-5">
                <a:latin typeface="Carlito"/>
                <a:cs typeface="Carlito"/>
              </a:rPr>
              <a:t>peptide bond. The ribosome </a:t>
            </a:r>
            <a:r>
              <a:rPr dirty="0" sz="2400">
                <a:latin typeface="Carlito"/>
                <a:cs typeface="Carlito"/>
              </a:rPr>
              <a:t>also acts as a </a:t>
            </a:r>
            <a:r>
              <a:rPr dirty="0" sz="2400" spc="-15">
                <a:latin typeface="Carlito"/>
                <a:cs typeface="Carlito"/>
              </a:rPr>
              <a:t>catalyst </a:t>
            </a:r>
            <a:r>
              <a:rPr dirty="0" sz="2400" spc="-20">
                <a:latin typeface="Carlito"/>
                <a:cs typeface="Carlito"/>
              </a:rPr>
              <a:t>for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formation </a:t>
            </a:r>
            <a:r>
              <a:rPr dirty="0" sz="2400" spc="-10">
                <a:latin typeface="Carlito"/>
                <a:cs typeface="Carlito"/>
              </a:rPr>
              <a:t>of </a:t>
            </a:r>
            <a:r>
              <a:rPr dirty="0" sz="2400" spc="-5">
                <a:latin typeface="Carlito"/>
                <a:cs typeface="Carlito"/>
              </a:rPr>
              <a:t>peptide  bond. </a:t>
            </a:r>
            <a:r>
              <a:rPr dirty="0" sz="2400">
                <a:latin typeface="Carlito"/>
                <a:cs typeface="Carlito"/>
              </a:rPr>
              <a:t>Amino </a:t>
            </a:r>
            <a:r>
              <a:rPr dirty="0" sz="2400" spc="-5">
                <a:latin typeface="Carlito"/>
                <a:cs typeface="Carlito"/>
              </a:rPr>
              <a:t>acids </a:t>
            </a:r>
            <a:r>
              <a:rPr dirty="0" sz="2400" spc="-10">
                <a:latin typeface="Carlito"/>
                <a:cs typeface="Carlito"/>
              </a:rPr>
              <a:t>become activated by </a:t>
            </a:r>
            <a:r>
              <a:rPr dirty="0" sz="2400" spc="-5">
                <a:latin typeface="Carlito"/>
                <a:cs typeface="Carlito"/>
              </a:rPr>
              <a:t>binding </a:t>
            </a:r>
            <a:r>
              <a:rPr dirty="0" sz="2400">
                <a:latin typeface="Carlito"/>
                <a:cs typeface="Carlito"/>
              </a:rPr>
              <a:t>with its tRNA in the </a:t>
            </a:r>
            <a:r>
              <a:rPr dirty="0" sz="2400" spc="-10">
                <a:latin typeface="Carlito"/>
                <a:cs typeface="Carlito"/>
              </a:rPr>
              <a:t>presence </a:t>
            </a:r>
            <a:r>
              <a:rPr dirty="0" sz="2400" spc="-5">
                <a:latin typeface="Carlito"/>
                <a:cs typeface="Carlito"/>
              </a:rPr>
              <a:t>of  </a:t>
            </a:r>
            <a:r>
              <a:rPr dirty="0" sz="2400">
                <a:latin typeface="Carlito"/>
                <a:cs typeface="Carlito"/>
              </a:rPr>
              <a:t>amino acyl </a:t>
            </a:r>
            <a:r>
              <a:rPr dirty="0" sz="2400" spc="-15">
                <a:latin typeface="Carlito"/>
                <a:cs typeface="Carlito"/>
              </a:rPr>
              <a:t>synthetase </a:t>
            </a:r>
            <a:r>
              <a:rPr dirty="0" sz="2400">
                <a:latin typeface="Carlito"/>
                <a:cs typeface="Carlito"/>
              </a:rPr>
              <a:t>&amp;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70">
                <a:latin typeface="Carlito"/>
                <a:cs typeface="Carlito"/>
              </a:rPr>
              <a:t>ATP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29792"/>
            <a:ext cx="10284460" cy="417576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128270">
              <a:lnSpc>
                <a:spcPts val="2590"/>
              </a:lnSpc>
              <a:spcBef>
                <a:spcPts val="425"/>
              </a:spcBef>
            </a:pPr>
            <a:r>
              <a:rPr dirty="0" sz="2400" spc="-145">
                <a:latin typeface="Arial"/>
                <a:cs typeface="Arial"/>
              </a:rPr>
              <a:t>Draw </a:t>
            </a:r>
            <a:r>
              <a:rPr dirty="0" sz="2400" spc="-210">
                <a:latin typeface="Arial"/>
                <a:cs typeface="Arial"/>
              </a:rPr>
              <a:t>a </a:t>
            </a:r>
            <a:r>
              <a:rPr dirty="0" sz="2400" spc="-125">
                <a:latin typeface="Arial"/>
                <a:cs typeface="Arial"/>
              </a:rPr>
              <a:t>schematic </a:t>
            </a:r>
            <a:r>
              <a:rPr dirty="0" sz="2400" spc="-145">
                <a:latin typeface="Arial"/>
                <a:cs typeface="Arial"/>
              </a:rPr>
              <a:t>sketch </a:t>
            </a:r>
            <a:r>
              <a:rPr dirty="0" sz="2400" spc="-20">
                <a:latin typeface="Arial"/>
                <a:cs typeface="Arial"/>
              </a:rPr>
              <a:t>of </a:t>
            </a:r>
            <a:r>
              <a:rPr dirty="0" sz="2400" spc="-75">
                <a:latin typeface="Arial"/>
                <a:cs typeface="Arial"/>
              </a:rPr>
              <a:t>replication </a:t>
            </a:r>
            <a:r>
              <a:rPr dirty="0" sz="2400" spc="-60">
                <a:latin typeface="Arial"/>
                <a:cs typeface="Arial"/>
              </a:rPr>
              <a:t>fork </a:t>
            </a:r>
            <a:r>
              <a:rPr dirty="0" sz="2400" spc="-20">
                <a:latin typeface="Arial"/>
                <a:cs typeface="Arial"/>
              </a:rPr>
              <a:t>of </a:t>
            </a:r>
            <a:r>
              <a:rPr dirty="0" sz="2400" spc="-204">
                <a:latin typeface="Arial"/>
                <a:cs typeface="Arial"/>
              </a:rPr>
              <a:t>DNA. </a:t>
            </a:r>
            <a:r>
              <a:rPr dirty="0" sz="2400" spc="-145">
                <a:latin typeface="Arial"/>
                <a:cs typeface="Arial"/>
              </a:rPr>
              <a:t>Explain </a:t>
            </a:r>
            <a:r>
              <a:rPr dirty="0" sz="2400" spc="-40">
                <a:latin typeface="Arial"/>
                <a:cs typeface="Arial"/>
              </a:rPr>
              <a:t>the </a:t>
            </a:r>
            <a:r>
              <a:rPr dirty="0" sz="2400" spc="-70">
                <a:latin typeface="Arial"/>
                <a:cs typeface="Arial"/>
              </a:rPr>
              <a:t>role </a:t>
            </a:r>
            <a:r>
              <a:rPr dirty="0" sz="2400" spc="-25">
                <a:latin typeface="Arial"/>
                <a:cs typeface="Arial"/>
              </a:rPr>
              <a:t>of </a:t>
            </a:r>
            <a:r>
              <a:rPr dirty="0" sz="2400" spc="-40">
                <a:latin typeface="Arial"/>
                <a:cs typeface="Arial"/>
              </a:rPr>
              <a:t>the</a:t>
            </a:r>
            <a:r>
              <a:rPr dirty="0" sz="2400" spc="-495">
                <a:latin typeface="Arial"/>
                <a:cs typeface="Arial"/>
              </a:rPr>
              <a:t> </a:t>
            </a:r>
            <a:r>
              <a:rPr dirty="0" sz="2400" spc="-170">
                <a:latin typeface="Arial"/>
                <a:cs typeface="Arial"/>
              </a:rPr>
              <a:t>enzymes  </a:t>
            </a:r>
            <a:r>
              <a:rPr dirty="0" sz="2400" spc="-105">
                <a:latin typeface="Arial"/>
                <a:cs typeface="Arial"/>
              </a:rPr>
              <a:t>involved </a:t>
            </a:r>
            <a:r>
              <a:rPr dirty="0" sz="2400" spc="-50">
                <a:latin typeface="Arial"/>
                <a:cs typeface="Arial"/>
              </a:rPr>
              <a:t>in </a:t>
            </a:r>
            <a:r>
              <a:rPr dirty="0" sz="2400" spc="-250">
                <a:latin typeface="Arial"/>
                <a:cs typeface="Arial"/>
              </a:rPr>
              <a:t>DNA</a:t>
            </a:r>
            <a:r>
              <a:rPr dirty="0" sz="2400" spc="-245">
                <a:latin typeface="Arial"/>
                <a:cs typeface="Arial"/>
              </a:rPr>
              <a:t> </a:t>
            </a:r>
            <a:r>
              <a:rPr dirty="0" sz="2400" spc="-85">
                <a:latin typeface="Arial"/>
                <a:cs typeface="Arial"/>
              </a:rPr>
              <a:t>replication?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2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Diagram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Enzymes </a:t>
            </a:r>
            <a:r>
              <a:rPr dirty="0" sz="2400" spc="-15">
                <a:latin typeface="Carlito"/>
                <a:cs typeface="Carlito"/>
              </a:rPr>
              <a:t>involved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DNA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replication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Helicase </a:t>
            </a:r>
            <a:r>
              <a:rPr dirty="0" sz="2400" spc="-125">
                <a:latin typeface="Arial"/>
                <a:cs typeface="Arial"/>
              </a:rPr>
              <a:t>–</a:t>
            </a:r>
            <a:r>
              <a:rPr dirty="0" sz="2400" spc="-125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unzip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DNA</a:t>
            </a:r>
            <a:r>
              <a:rPr dirty="0" sz="2400" spc="105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strand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25">
                <a:latin typeface="Carlito"/>
                <a:cs typeface="Carlito"/>
              </a:rPr>
              <a:t>Topoisomerase- </a:t>
            </a:r>
            <a:r>
              <a:rPr dirty="0" sz="2400" spc="-114">
                <a:latin typeface="Carlito"/>
                <a:cs typeface="Carlito"/>
              </a:rPr>
              <a:t>To </a:t>
            </a:r>
            <a:r>
              <a:rPr dirty="0" sz="2400" spc="-10">
                <a:latin typeface="Carlito"/>
                <a:cs typeface="Carlito"/>
              </a:rPr>
              <a:t>maintain </a:t>
            </a:r>
            <a:r>
              <a:rPr dirty="0" sz="2400">
                <a:latin typeface="Carlito"/>
                <a:cs typeface="Carlito"/>
              </a:rPr>
              <a:t>the</a:t>
            </a:r>
            <a:r>
              <a:rPr dirty="0" sz="2400" spc="125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fork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DNA </a:t>
            </a:r>
            <a:r>
              <a:rPr dirty="0" sz="2400" spc="-10">
                <a:latin typeface="Carlito"/>
                <a:cs typeface="Carlito"/>
              </a:rPr>
              <a:t>dependent </a:t>
            </a:r>
            <a:r>
              <a:rPr dirty="0" sz="2400" spc="-5">
                <a:latin typeface="Carlito"/>
                <a:cs typeface="Carlito"/>
              </a:rPr>
              <a:t>DNA polymerase </a:t>
            </a:r>
            <a:r>
              <a:rPr dirty="0" sz="2400" spc="-15">
                <a:latin typeface="Carlito"/>
                <a:cs typeface="Carlito"/>
              </a:rPr>
              <a:t>to catalyse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polymerisation of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nucleotides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ts val="2735"/>
              </a:lnSpc>
              <a:spcBef>
                <a:spcPts val="70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DNA </a:t>
            </a:r>
            <a:r>
              <a:rPr dirty="0" sz="2400" spc="-10">
                <a:latin typeface="Carlito"/>
                <a:cs typeface="Carlito"/>
              </a:rPr>
              <a:t>Ligase- </a:t>
            </a:r>
            <a:r>
              <a:rPr dirty="0" sz="2400" spc="-114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join the </a:t>
            </a:r>
            <a:r>
              <a:rPr dirty="0" sz="2400" spc="-10">
                <a:latin typeface="Carlito"/>
                <a:cs typeface="Carlito"/>
              </a:rPr>
              <a:t>discontinuous </a:t>
            </a:r>
            <a:r>
              <a:rPr dirty="0" sz="2400" spc="-15">
                <a:latin typeface="Carlito"/>
                <a:cs typeface="Carlito"/>
              </a:rPr>
              <a:t>strand </a:t>
            </a:r>
            <a:r>
              <a:rPr dirty="0" sz="2400" spc="-10">
                <a:latin typeface="Carlito"/>
                <a:cs typeface="Carlito"/>
              </a:rPr>
              <a:t>or </a:t>
            </a:r>
            <a:r>
              <a:rPr dirty="0" sz="2400" spc="-15">
                <a:latin typeface="Carlito"/>
                <a:cs typeface="Carlito"/>
              </a:rPr>
              <a:t>okazaki </a:t>
            </a:r>
            <a:r>
              <a:rPr dirty="0" sz="2400" spc="-10">
                <a:latin typeface="Carlito"/>
                <a:cs typeface="Carlito"/>
              </a:rPr>
              <a:t>fragments </a:t>
            </a:r>
            <a:r>
              <a:rPr dirty="0" sz="2400" spc="-15">
                <a:latin typeface="Carlito"/>
                <a:cs typeface="Carlito"/>
              </a:rPr>
              <a:t>formed </a:t>
            </a:r>
            <a:r>
              <a:rPr dirty="0" sz="2400" spc="-5">
                <a:latin typeface="Carlito"/>
                <a:cs typeface="Carlito"/>
              </a:rPr>
              <a:t>on</a:t>
            </a:r>
            <a:r>
              <a:rPr dirty="0" sz="2400" spc="21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one</a:t>
            </a:r>
            <a:endParaRPr sz="2400">
              <a:latin typeface="Carlito"/>
              <a:cs typeface="Carlito"/>
            </a:endParaRPr>
          </a:p>
          <a:p>
            <a:pPr marL="241300">
              <a:lnSpc>
                <a:spcPts val="2735"/>
              </a:lnSpc>
            </a:pP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template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strands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61568"/>
            <a:ext cx="10292080" cy="1265555"/>
          </a:xfrm>
          <a:prstGeom prst="rect"/>
        </p:spPr>
        <p:txBody>
          <a:bodyPr wrap="square" lIns="0" tIns="49530" rIns="0" bIns="0" rtlCol="0" vert="horz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dirty="0" spc="-165"/>
              <a:t>Give </a:t>
            </a:r>
            <a:r>
              <a:rPr dirty="0" spc="-190"/>
              <a:t>a </a:t>
            </a:r>
            <a:r>
              <a:rPr dirty="0" spc="-100"/>
              <a:t>genetic </a:t>
            </a:r>
            <a:r>
              <a:rPr dirty="0" spc="-95"/>
              <a:t>explanation </a:t>
            </a:r>
            <a:r>
              <a:rPr dirty="0" spc="-20"/>
              <a:t>for </a:t>
            </a:r>
            <a:r>
              <a:rPr dirty="0" spc="-40"/>
              <a:t>the </a:t>
            </a:r>
            <a:r>
              <a:rPr dirty="0" spc="-60"/>
              <a:t>following </a:t>
            </a:r>
            <a:r>
              <a:rPr dirty="0" spc="-145"/>
              <a:t>cross. </a:t>
            </a:r>
            <a:r>
              <a:rPr dirty="0" spc="-114"/>
              <a:t>When </a:t>
            </a:r>
            <a:r>
              <a:rPr dirty="0" spc="-190"/>
              <a:t>a </a:t>
            </a:r>
            <a:r>
              <a:rPr dirty="0" spc="-35"/>
              <a:t>tall </a:t>
            </a:r>
            <a:r>
              <a:rPr dirty="0" spc="-90"/>
              <a:t>peaplant </a:t>
            </a:r>
            <a:r>
              <a:rPr dirty="0" spc="-15"/>
              <a:t>with </a:t>
            </a:r>
            <a:r>
              <a:rPr dirty="0" spc="-75"/>
              <a:t>round </a:t>
            </a:r>
            <a:r>
              <a:rPr dirty="0" spc="-175"/>
              <a:t>seeds  was </a:t>
            </a:r>
            <a:r>
              <a:rPr dirty="0" spc="-150"/>
              <a:t>crossed </a:t>
            </a:r>
            <a:r>
              <a:rPr dirty="0" spc="-15"/>
              <a:t>with </a:t>
            </a:r>
            <a:r>
              <a:rPr dirty="0" spc="-190"/>
              <a:t>a </a:t>
            </a:r>
            <a:r>
              <a:rPr dirty="0" spc="-60"/>
              <a:t>dwarf </a:t>
            </a:r>
            <a:r>
              <a:rPr dirty="0" spc="-145"/>
              <a:t>pea </a:t>
            </a:r>
            <a:r>
              <a:rPr dirty="0" spc="-60"/>
              <a:t>plant </a:t>
            </a:r>
            <a:r>
              <a:rPr dirty="0" spc="-15"/>
              <a:t>with </a:t>
            </a:r>
            <a:r>
              <a:rPr dirty="0" spc="-65"/>
              <a:t>wrinkled </a:t>
            </a:r>
            <a:r>
              <a:rPr dirty="0" spc="-175"/>
              <a:t>seeds </a:t>
            </a:r>
            <a:r>
              <a:rPr dirty="0" spc="-55"/>
              <a:t>then </a:t>
            </a:r>
            <a:r>
              <a:rPr dirty="0" spc="-70"/>
              <a:t>all </a:t>
            </a:r>
            <a:r>
              <a:rPr dirty="0" spc="-90"/>
              <a:t>individuals </a:t>
            </a:r>
            <a:r>
              <a:rPr dirty="0" spc="-20"/>
              <a:t>of </a:t>
            </a:r>
            <a:r>
              <a:rPr dirty="0" spc="-225"/>
              <a:t>F1 </a:t>
            </a:r>
            <a:r>
              <a:rPr dirty="0" spc="-65"/>
              <a:t>population  </a:t>
            </a:r>
            <a:r>
              <a:rPr dirty="0" spc="-100"/>
              <a:t>were </a:t>
            </a:r>
            <a:r>
              <a:rPr dirty="0" spc="-35"/>
              <a:t>tall </a:t>
            </a:r>
            <a:r>
              <a:rPr dirty="0" spc="-15"/>
              <a:t>with </a:t>
            </a:r>
            <a:r>
              <a:rPr dirty="0" spc="-75"/>
              <a:t>round </a:t>
            </a:r>
            <a:r>
              <a:rPr dirty="0" spc="-140"/>
              <a:t>seeds.However </a:t>
            </a:r>
            <a:r>
              <a:rPr dirty="0" spc="-95"/>
              <a:t>selfing </a:t>
            </a:r>
            <a:r>
              <a:rPr dirty="0" spc="-130"/>
              <a:t>among </a:t>
            </a:r>
            <a:r>
              <a:rPr dirty="0" spc="-225"/>
              <a:t>F1 </a:t>
            </a:r>
            <a:r>
              <a:rPr dirty="0" spc="-65"/>
              <a:t>population </a:t>
            </a:r>
            <a:r>
              <a:rPr dirty="0" spc="-80"/>
              <a:t>led </a:t>
            </a:r>
            <a:r>
              <a:rPr dirty="0"/>
              <a:t>to </a:t>
            </a:r>
            <a:r>
              <a:rPr dirty="0" spc="-190"/>
              <a:t>a </a:t>
            </a:r>
            <a:r>
              <a:rPr dirty="0" spc="-80"/>
              <a:t>9:3:3:1  phenotypic</a:t>
            </a:r>
            <a:r>
              <a:rPr dirty="0" spc="-90"/>
              <a:t> </a:t>
            </a:r>
            <a:r>
              <a:rPr dirty="0" spc="-55"/>
              <a:t>ratio.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1198"/>
            <a:ext cx="4436745" cy="230886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82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Dihybrid cross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be </a:t>
            </a:r>
            <a:r>
              <a:rPr dirty="0" sz="2400" spc="-15">
                <a:latin typeface="Carlito"/>
                <a:cs typeface="Carlito"/>
              </a:rPr>
              <a:t>drawn</a:t>
            </a:r>
            <a:r>
              <a:rPr dirty="0" sz="2400" spc="-5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clearly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Genetic </a:t>
            </a:r>
            <a:r>
              <a:rPr dirty="0" sz="2400" spc="-10">
                <a:latin typeface="Carlito"/>
                <a:cs typeface="Carlito"/>
              </a:rPr>
              <a:t>explanation </a:t>
            </a:r>
            <a:r>
              <a:rPr dirty="0" sz="2400">
                <a:latin typeface="Carlito"/>
                <a:cs typeface="Carlito"/>
              </a:rPr>
              <a:t>will</a:t>
            </a:r>
            <a:r>
              <a:rPr dirty="0" sz="2400" spc="-5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be: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Law </a:t>
            </a:r>
            <a:r>
              <a:rPr dirty="0" sz="2400" spc="-5">
                <a:latin typeface="Carlito"/>
                <a:cs typeface="Carlito"/>
              </a:rPr>
              <a:t>of</a:t>
            </a:r>
            <a:r>
              <a:rPr dirty="0" sz="2400" spc="-1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Dominance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Law </a:t>
            </a:r>
            <a:r>
              <a:rPr dirty="0" sz="2400" spc="-5">
                <a:latin typeface="Carlito"/>
                <a:cs typeface="Carlito"/>
              </a:rPr>
              <a:t>of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Segregation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1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Law </a:t>
            </a:r>
            <a:r>
              <a:rPr dirty="0" sz="2400" spc="-5">
                <a:latin typeface="Carlito"/>
                <a:cs typeface="Carlito"/>
              </a:rPr>
              <a:t>of Independent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Assortment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4575" y="609676"/>
            <a:ext cx="390652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370"/>
              <a:t>BI</a:t>
            </a:r>
            <a:r>
              <a:rPr dirty="0" sz="4400" spc="-675"/>
              <a:t>O</a:t>
            </a:r>
            <a:r>
              <a:rPr dirty="0" sz="4400" spc="-645"/>
              <a:t>T</a:t>
            </a:r>
            <a:r>
              <a:rPr dirty="0" sz="4400" spc="-760"/>
              <a:t>E</a:t>
            </a:r>
            <a:r>
              <a:rPr dirty="0" sz="4400" spc="-540"/>
              <a:t>CHN</a:t>
            </a:r>
            <a:r>
              <a:rPr dirty="0" sz="4400" spc="-590"/>
              <a:t>O</a:t>
            </a:r>
            <a:r>
              <a:rPr dirty="0" sz="4400" spc="-715"/>
              <a:t>L</a:t>
            </a:r>
            <a:r>
              <a:rPr dirty="0" sz="4400" spc="-605"/>
              <a:t>O</a:t>
            </a:r>
            <a:r>
              <a:rPr dirty="0" sz="4400" spc="-670"/>
              <a:t>G</a:t>
            </a:r>
            <a:r>
              <a:rPr dirty="0" sz="4400" spc="-869"/>
              <a:t>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11198"/>
            <a:ext cx="8378190" cy="9398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82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How </a:t>
            </a:r>
            <a:r>
              <a:rPr dirty="0" sz="2400" spc="-5">
                <a:latin typeface="Carlito"/>
                <a:cs typeface="Carlito"/>
              </a:rPr>
              <a:t>has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development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 spc="-10">
                <a:latin typeface="Carlito"/>
                <a:cs typeface="Carlito"/>
              </a:rPr>
              <a:t>bioreactor </a:t>
            </a:r>
            <a:r>
              <a:rPr dirty="0" sz="2400" spc="-5">
                <a:latin typeface="Carlito"/>
                <a:cs typeface="Carlito"/>
              </a:rPr>
              <a:t>helped </a:t>
            </a:r>
            <a:r>
              <a:rPr dirty="0" sz="2400">
                <a:latin typeface="Carlito"/>
                <a:cs typeface="Carlito"/>
              </a:rPr>
              <a:t>in</a:t>
            </a:r>
            <a:r>
              <a:rPr dirty="0" sz="2400" spc="7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biotechnology?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ANS: </a:t>
            </a:r>
            <a:r>
              <a:rPr dirty="0" sz="2400" spc="-10">
                <a:latin typeface="Carlito"/>
                <a:cs typeface="Carlito"/>
              </a:rPr>
              <a:t>Production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 spc="-10">
                <a:latin typeface="Carlito"/>
                <a:cs typeface="Carlito"/>
              </a:rPr>
              <a:t>larger </a:t>
            </a:r>
            <a:r>
              <a:rPr dirty="0" sz="2400" spc="-5">
                <a:latin typeface="Carlito"/>
                <a:cs typeface="Carlito"/>
              </a:rPr>
              <a:t>biomass, under </a:t>
            </a:r>
            <a:r>
              <a:rPr dirty="0" sz="2400" spc="-15">
                <a:latin typeface="Carlito"/>
                <a:cs typeface="Carlito"/>
              </a:rPr>
              <a:t>controlled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conditions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794384"/>
            <a:ext cx="1016762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46825" algn="l"/>
              </a:tabLst>
            </a:pPr>
            <a:r>
              <a:rPr dirty="0" sz="2400" spc="-145"/>
              <a:t>Explain </a:t>
            </a:r>
            <a:r>
              <a:rPr dirty="0" sz="2400" spc="-40"/>
              <a:t>the </a:t>
            </a:r>
            <a:r>
              <a:rPr dirty="0" sz="2400" spc="-80"/>
              <a:t>importance </a:t>
            </a:r>
            <a:r>
              <a:rPr dirty="0" sz="2400" spc="-20"/>
              <a:t>of </a:t>
            </a:r>
            <a:r>
              <a:rPr dirty="0" sz="2400" spc="-210"/>
              <a:t>a </a:t>
            </a:r>
            <a:r>
              <a:rPr dirty="0" sz="2400" spc="-114"/>
              <a:t>selectable</a:t>
            </a:r>
            <a:r>
              <a:rPr dirty="0" sz="2400" spc="-265"/>
              <a:t> </a:t>
            </a:r>
            <a:r>
              <a:rPr dirty="0" sz="2400" spc="-110"/>
              <a:t>marker</a:t>
            </a:r>
            <a:r>
              <a:rPr dirty="0" sz="2400" spc="-125"/>
              <a:t> </a:t>
            </a:r>
            <a:r>
              <a:rPr dirty="0" sz="2400" spc="-10"/>
              <a:t>with	</a:t>
            </a:r>
            <a:r>
              <a:rPr dirty="0" sz="2400" spc="-40"/>
              <a:t>the </a:t>
            </a:r>
            <a:r>
              <a:rPr dirty="0" sz="2400" spc="-85"/>
              <a:t>help </a:t>
            </a:r>
            <a:r>
              <a:rPr dirty="0" sz="2400" spc="-20"/>
              <a:t>of </a:t>
            </a:r>
            <a:r>
              <a:rPr dirty="0" sz="2400" spc="-210"/>
              <a:t>a </a:t>
            </a:r>
            <a:r>
              <a:rPr dirty="0" sz="2400" spc="-95"/>
              <a:t>suitable</a:t>
            </a:r>
            <a:r>
              <a:rPr dirty="0" sz="2400" spc="-360"/>
              <a:t> </a:t>
            </a:r>
            <a:r>
              <a:rPr dirty="0" sz="2400" spc="-150"/>
              <a:t>example?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183495" cy="3140710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935" algn="l"/>
                <a:tab pos="3484879" algn="l"/>
                <a:tab pos="6377305" algn="l"/>
              </a:tabLst>
            </a:pPr>
            <a:r>
              <a:rPr dirty="0" sz="2800" spc="-20">
                <a:latin typeface="Carlito"/>
                <a:cs typeface="Carlito"/>
              </a:rPr>
              <a:t>For example </a:t>
            </a:r>
            <a:r>
              <a:rPr dirty="0" sz="2800" spc="-5">
                <a:latin typeface="Carlito"/>
                <a:cs typeface="Carlito"/>
              </a:rPr>
              <a:t>if a </a:t>
            </a:r>
            <a:r>
              <a:rPr dirty="0" sz="2800" spc="-15">
                <a:latin typeface="Carlito"/>
                <a:cs typeface="Carlito"/>
              </a:rPr>
              <a:t>recombinant </a:t>
            </a:r>
            <a:r>
              <a:rPr dirty="0" sz="2800" spc="-10">
                <a:latin typeface="Carlito"/>
                <a:cs typeface="Carlito"/>
              </a:rPr>
              <a:t>DNA bearing gene </a:t>
            </a:r>
            <a:r>
              <a:rPr dirty="0" sz="2800" spc="-25">
                <a:latin typeface="Carlito"/>
                <a:cs typeface="Carlito"/>
              </a:rPr>
              <a:t>for </a:t>
            </a:r>
            <a:r>
              <a:rPr dirty="0" sz="2800" spc="-15">
                <a:latin typeface="Carlito"/>
                <a:cs typeface="Carlito"/>
              </a:rPr>
              <a:t>resistance </a:t>
            </a:r>
            <a:r>
              <a:rPr dirty="0" sz="2800" spc="-20">
                <a:latin typeface="Carlito"/>
                <a:cs typeface="Carlito"/>
              </a:rPr>
              <a:t>to </a:t>
            </a:r>
            <a:r>
              <a:rPr dirty="0" sz="2800">
                <a:latin typeface="Carlito"/>
                <a:cs typeface="Carlito"/>
              </a:rPr>
              <a:t>an  </a:t>
            </a:r>
            <a:r>
              <a:rPr dirty="0" sz="2800" spc="-10">
                <a:latin typeface="Carlito"/>
                <a:cs typeface="Carlito"/>
              </a:rPr>
              <a:t>antibiotic </a:t>
            </a:r>
            <a:r>
              <a:rPr dirty="0" sz="2800" spc="10">
                <a:latin typeface="Carlito"/>
                <a:cs typeface="Carlito"/>
              </a:rPr>
              <a:t>[e.g, </a:t>
            </a:r>
            <a:r>
              <a:rPr dirty="0" sz="2800" spc="-10">
                <a:latin typeface="Carlito"/>
                <a:cs typeface="Carlito"/>
              </a:rPr>
              <a:t>ampicillin] </a:t>
            </a:r>
            <a:r>
              <a:rPr dirty="0" sz="2800" spc="-5">
                <a:latin typeface="Carlito"/>
                <a:cs typeface="Carlito"/>
              </a:rPr>
              <a:t>is </a:t>
            </a:r>
            <a:r>
              <a:rPr dirty="0" sz="2800" spc="-25">
                <a:latin typeface="Carlito"/>
                <a:cs typeface="Carlito"/>
              </a:rPr>
              <a:t>transferred </a:t>
            </a:r>
            <a:r>
              <a:rPr dirty="0" sz="2800" spc="-10">
                <a:latin typeface="Carlito"/>
                <a:cs typeface="Carlito"/>
              </a:rPr>
              <a:t>inti </a:t>
            </a:r>
            <a:r>
              <a:rPr dirty="0" sz="2800" spc="-15">
                <a:latin typeface="Carlito"/>
                <a:cs typeface="Carlito"/>
              </a:rPr>
              <a:t>E.Coli </a:t>
            </a:r>
            <a:r>
              <a:rPr dirty="0" sz="2800" spc="-5">
                <a:latin typeface="Carlito"/>
                <a:cs typeface="Carlito"/>
              </a:rPr>
              <a:t>cells, the </a:t>
            </a:r>
            <a:r>
              <a:rPr dirty="0" sz="2800" spc="-15">
                <a:latin typeface="Carlito"/>
                <a:cs typeface="Carlito"/>
              </a:rPr>
              <a:t>host </a:t>
            </a:r>
            <a:r>
              <a:rPr dirty="0" sz="2800" spc="-5">
                <a:latin typeface="Carlito"/>
                <a:cs typeface="Carlito"/>
              </a:rPr>
              <a:t>cells  </a:t>
            </a:r>
            <a:r>
              <a:rPr dirty="0" sz="2800" spc="-10">
                <a:latin typeface="Carlito"/>
                <a:cs typeface="Carlito"/>
              </a:rPr>
              <a:t>become</a:t>
            </a:r>
            <a:r>
              <a:rPr dirty="0" sz="2800" spc="25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transfoemed	into </a:t>
            </a:r>
            <a:r>
              <a:rPr dirty="0" sz="2800" spc="-10">
                <a:latin typeface="Carlito"/>
                <a:cs typeface="Carlito"/>
              </a:rPr>
              <a:t>ampicillin </a:t>
            </a:r>
            <a:r>
              <a:rPr dirty="0" sz="2800" spc="-20">
                <a:latin typeface="Carlito"/>
                <a:cs typeface="Carlito"/>
              </a:rPr>
              <a:t>resistant </a:t>
            </a:r>
            <a:r>
              <a:rPr dirty="0" sz="2800" spc="-5">
                <a:latin typeface="Carlito"/>
                <a:cs typeface="Carlito"/>
              </a:rPr>
              <a:t>cells.If these cells </a:t>
            </a:r>
            <a:r>
              <a:rPr dirty="0" sz="2800" spc="-15">
                <a:latin typeface="Carlito"/>
                <a:cs typeface="Carlito"/>
              </a:rPr>
              <a:t>are  spread </a:t>
            </a:r>
            <a:r>
              <a:rPr dirty="0" sz="2800" spc="-5">
                <a:latin typeface="Carlito"/>
                <a:cs typeface="Carlito"/>
              </a:rPr>
              <a:t>on </a:t>
            </a:r>
            <a:r>
              <a:rPr dirty="0" sz="2800" spc="-15">
                <a:latin typeface="Carlito"/>
                <a:cs typeface="Carlito"/>
              </a:rPr>
              <a:t>agar plates containing </a:t>
            </a:r>
            <a:r>
              <a:rPr dirty="0" sz="2800" spc="-10">
                <a:latin typeface="Carlito"/>
                <a:cs typeface="Carlito"/>
              </a:rPr>
              <a:t>ampicillin, only </a:t>
            </a:r>
            <a:r>
              <a:rPr dirty="0" sz="2800" spc="-20">
                <a:latin typeface="Carlito"/>
                <a:cs typeface="Carlito"/>
              </a:rPr>
              <a:t>transformants </a:t>
            </a:r>
            <a:r>
              <a:rPr dirty="0" sz="2800" spc="-5">
                <a:latin typeface="Carlito"/>
                <a:cs typeface="Carlito"/>
              </a:rPr>
              <a:t>will  </a:t>
            </a:r>
            <a:r>
              <a:rPr dirty="0" sz="2800" spc="-65">
                <a:latin typeface="Carlito"/>
                <a:cs typeface="Carlito"/>
              </a:rPr>
              <a:t>grow, </a:t>
            </a:r>
            <a:r>
              <a:rPr dirty="0" sz="2800" spc="-5">
                <a:latin typeface="Carlito"/>
                <a:cs typeface="Carlito"/>
              </a:rPr>
              <a:t>&amp; the </a:t>
            </a:r>
            <a:r>
              <a:rPr dirty="0" sz="2800" spc="-20">
                <a:latin typeface="Carlito"/>
                <a:cs typeface="Carlito"/>
              </a:rPr>
              <a:t>untransformed</a:t>
            </a:r>
            <a:r>
              <a:rPr dirty="0" sz="2800" spc="185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recipient</a:t>
            </a:r>
            <a:r>
              <a:rPr dirty="0" sz="2800" spc="25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cells	will </a:t>
            </a:r>
            <a:r>
              <a:rPr dirty="0" sz="2800" spc="-10">
                <a:latin typeface="Carlito"/>
                <a:cs typeface="Carlito"/>
              </a:rPr>
              <a:t>die </a:t>
            </a:r>
            <a:r>
              <a:rPr dirty="0" sz="2800" spc="-5">
                <a:latin typeface="Carlito"/>
                <a:cs typeface="Carlito"/>
              </a:rPr>
              <a:t>as they do </a:t>
            </a:r>
            <a:r>
              <a:rPr dirty="0" sz="2800" spc="-10">
                <a:latin typeface="Carlito"/>
                <a:cs typeface="Carlito"/>
              </a:rPr>
              <a:t>not  </a:t>
            </a:r>
            <a:r>
              <a:rPr dirty="0" sz="2800" spc="-20">
                <a:latin typeface="Carlito"/>
                <a:cs typeface="Carlito"/>
              </a:rPr>
              <a:t>contain </a:t>
            </a:r>
            <a:r>
              <a:rPr dirty="0" sz="2800" spc="-5">
                <a:latin typeface="Carlito"/>
                <a:cs typeface="Carlito"/>
              </a:rPr>
              <a:t>the </a:t>
            </a:r>
            <a:r>
              <a:rPr dirty="0" sz="2800" spc="-10">
                <a:latin typeface="Carlito"/>
                <a:cs typeface="Carlito"/>
              </a:rPr>
              <a:t>gene </a:t>
            </a:r>
            <a:r>
              <a:rPr dirty="0" sz="2800" spc="-25">
                <a:latin typeface="Carlito"/>
                <a:cs typeface="Carlito"/>
              </a:rPr>
              <a:t>for </a:t>
            </a:r>
            <a:r>
              <a:rPr dirty="0" sz="2800" spc="-5">
                <a:latin typeface="Carlito"/>
                <a:cs typeface="Carlito"/>
              </a:rPr>
              <a:t>ampicillin </a:t>
            </a:r>
            <a:r>
              <a:rPr dirty="0" sz="2800" spc="-15">
                <a:latin typeface="Carlito"/>
                <a:cs typeface="Carlito"/>
              </a:rPr>
              <a:t>resistance. </a:t>
            </a:r>
            <a:r>
              <a:rPr dirty="0" sz="2800" spc="-10">
                <a:latin typeface="Carlito"/>
                <a:cs typeface="Carlito"/>
              </a:rPr>
              <a:t>Thus </a:t>
            </a:r>
            <a:r>
              <a:rPr dirty="0" sz="2800" spc="-20">
                <a:latin typeface="Carlito"/>
                <a:cs typeface="Carlito"/>
              </a:rPr>
              <a:t>transformed </a:t>
            </a:r>
            <a:r>
              <a:rPr dirty="0" sz="2800" spc="-5">
                <a:latin typeface="Carlito"/>
                <a:cs typeface="Carlito"/>
              </a:rPr>
              <a:t>cells </a:t>
            </a:r>
            <a:r>
              <a:rPr dirty="0" sz="2800" spc="-10">
                <a:latin typeface="Carlito"/>
                <a:cs typeface="Carlito"/>
              </a:rPr>
              <a:t>can  </a:t>
            </a:r>
            <a:r>
              <a:rPr dirty="0" sz="2800" spc="-5">
                <a:latin typeface="Carlito"/>
                <a:cs typeface="Carlito"/>
              </a:rPr>
              <a:t>be </a:t>
            </a:r>
            <a:r>
              <a:rPr dirty="0" sz="2800" spc="-25">
                <a:latin typeface="Carlito"/>
                <a:cs typeface="Carlito"/>
              </a:rPr>
              <a:t>selected.The </a:t>
            </a:r>
            <a:r>
              <a:rPr dirty="0" sz="2800" spc="-10">
                <a:latin typeface="Carlito"/>
                <a:cs typeface="Carlito"/>
              </a:rPr>
              <a:t>gene </a:t>
            </a:r>
            <a:r>
              <a:rPr dirty="0" sz="2800" spc="-30">
                <a:latin typeface="Carlito"/>
                <a:cs typeface="Carlito"/>
              </a:rPr>
              <a:t>for </a:t>
            </a:r>
            <a:r>
              <a:rPr dirty="0" sz="2800" spc="-10">
                <a:latin typeface="Carlito"/>
                <a:cs typeface="Carlito"/>
              </a:rPr>
              <a:t>ampicillin </a:t>
            </a:r>
            <a:r>
              <a:rPr dirty="0" sz="2800" spc="-15">
                <a:latin typeface="Carlito"/>
                <a:cs typeface="Carlito"/>
              </a:rPr>
              <a:t>resistance, </a:t>
            </a:r>
            <a:r>
              <a:rPr dirty="0" sz="2800" spc="-5">
                <a:latin typeface="Carlito"/>
                <a:cs typeface="Carlito"/>
              </a:rPr>
              <a:t>in this </a:t>
            </a:r>
            <a:r>
              <a:rPr dirty="0" sz="2800" spc="-10">
                <a:latin typeface="Carlito"/>
                <a:cs typeface="Carlito"/>
              </a:rPr>
              <a:t>case </a:t>
            </a:r>
            <a:r>
              <a:rPr dirty="0" sz="2800" spc="-5">
                <a:latin typeface="Carlito"/>
                <a:cs typeface="Carlito"/>
              </a:rPr>
              <a:t>is a </a:t>
            </a:r>
            <a:r>
              <a:rPr dirty="0" sz="2800" spc="-15">
                <a:latin typeface="Carlito"/>
                <a:cs typeface="Carlito"/>
              </a:rPr>
              <a:t>useful  </a:t>
            </a:r>
            <a:r>
              <a:rPr dirty="0" sz="2800" spc="-10">
                <a:latin typeface="Carlito"/>
                <a:cs typeface="Carlito"/>
              </a:rPr>
              <a:t>selectable</a:t>
            </a:r>
            <a:r>
              <a:rPr dirty="0" sz="2800" spc="-5">
                <a:latin typeface="Carlito"/>
                <a:cs typeface="Carlito"/>
              </a:rPr>
              <a:t> </a:t>
            </a:r>
            <a:r>
              <a:rPr dirty="0" sz="2800" spc="-55">
                <a:latin typeface="Carlito"/>
                <a:cs typeface="Carlito"/>
              </a:rPr>
              <a:t>marker.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794384"/>
            <a:ext cx="81216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45"/>
              <a:t>Why </a:t>
            </a:r>
            <a:r>
              <a:rPr dirty="0" sz="2400" spc="-140"/>
              <a:t>is </a:t>
            </a:r>
            <a:r>
              <a:rPr dirty="0" sz="2400" spc="-105"/>
              <a:t>Agrobacterium </a:t>
            </a:r>
            <a:r>
              <a:rPr dirty="0" sz="2400" spc="-90"/>
              <a:t>tumifaciens </a:t>
            </a:r>
            <a:r>
              <a:rPr dirty="0" sz="2400" spc="-210"/>
              <a:t>a </a:t>
            </a:r>
            <a:r>
              <a:rPr dirty="0" sz="2400" spc="-125"/>
              <a:t>good </a:t>
            </a:r>
            <a:r>
              <a:rPr dirty="0" sz="2400" spc="-100"/>
              <a:t>cloning </a:t>
            </a:r>
            <a:r>
              <a:rPr dirty="0" sz="2400" spc="-80"/>
              <a:t>vector </a:t>
            </a:r>
            <a:r>
              <a:rPr dirty="0" sz="2400" spc="-225"/>
              <a:t>?</a:t>
            </a:r>
            <a:r>
              <a:rPr dirty="0" sz="2400" spc="-150"/>
              <a:t> </a:t>
            </a:r>
            <a:r>
              <a:rPr dirty="0" sz="2400" spc="-140"/>
              <a:t>Explain.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16939" y="1802638"/>
            <a:ext cx="10309860" cy="2037714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38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0">
                <a:latin typeface="Carlito"/>
                <a:cs typeface="Carlito"/>
              </a:rPr>
              <a:t>Agrobacterium </a:t>
            </a:r>
            <a:r>
              <a:rPr dirty="0" sz="2400">
                <a:latin typeface="Carlito"/>
                <a:cs typeface="Carlito"/>
              </a:rPr>
              <a:t>is a </a:t>
            </a:r>
            <a:r>
              <a:rPr dirty="0" sz="2400" spc="-5">
                <a:latin typeface="Carlito"/>
                <a:cs typeface="Carlito"/>
              </a:rPr>
              <a:t>soil bacterium </a:t>
            </a:r>
            <a:r>
              <a:rPr dirty="0" sz="2400">
                <a:latin typeface="Carlito"/>
                <a:cs typeface="Carlito"/>
              </a:rPr>
              <a:t>which </a:t>
            </a:r>
            <a:r>
              <a:rPr dirty="0" sz="2400" spc="-5">
                <a:latin typeface="Carlito"/>
                <a:cs typeface="Carlito"/>
              </a:rPr>
              <a:t>causes disease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15">
                <a:latin typeface="Carlito"/>
                <a:cs typeface="Carlito"/>
              </a:rPr>
              <a:t>many </a:t>
            </a:r>
            <a:r>
              <a:rPr dirty="0" sz="2400" spc="-10">
                <a:latin typeface="Carlito"/>
                <a:cs typeface="Carlito"/>
              </a:rPr>
              <a:t>dicot plants. </a:t>
            </a:r>
            <a:r>
              <a:rPr dirty="0" sz="2400">
                <a:latin typeface="Carlito"/>
                <a:cs typeface="Carlito"/>
              </a:rPr>
              <a:t>It is  able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10">
                <a:latin typeface="Carlito"/>
                <a:cs typeface="Carlito"/>
              </a:rPr>
              <a:t>deliver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5">
                <a:latin typeface="Carlito"/>
                <a:cs typeface="Carlito"/>
              </a:rPr>
              <a:t>piece of DNA known </a:t>
            </a:r>
            <a:r>
              <a:rPr dirty="0" sz="2400">
                <a:latin typeface="Carlito"/>
                <a:cs typeface="Carlito"/>
              </a:rPr>
              <a:t>as T-DNA </a:t>
            </a:r>
            <a:r>
              <a:rPr dirty="0" sz="2400" spc="-15">
                <a:latin typeface="Carlito"/>
                <a:cs typeface="Carlito"/>
              </a:rPr>
              <a:t>to transform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normal </a:t>
            </a:r>
            <a:r>
              <a:rPr dirty="0" sz="2400">
                <a:latin typeface="Carlito"/>
                <a:cs typeface="Carlito"/>
              </a:rPr>
              <a:t>cells </a:t>
            </a:r>
            <a:r>
              <a:rPr dirty="0" sz="2400" spc="-15">
                <a:latin typeface="Carlito"/>
                <a:cs typeface="Carlito"/>
              </a:rPr>
              <a:t>into  </a:t>
            </a:r>
            <a:r>
              <a:rPr dirty="0" sz="2400" spc="-5">
                <a:latin typeface="Carlito"/>
                <a:cs typeface="Carlito"/>
              </a:rPr>
              <a:t>tumour </a:t>
            </a:r>
            <a:r>
              <a:rPr dirty="0" sz="2400">
                <a:latin typeface="Carlito"/>
                <a:cs typeface="Carlito"/>
              </a:rPr>
              <a:t>cells </a:t>
            </a:r>
            <a:r>
              <a:rPr dirty="0" sz="2400" spc="-10">
                <a:latin typeface="Carlito"/>
                <a:cs typeface="Carlito"/>
              </a:rPr>
              <a:t>&amp;direct </a:t>
            </a:r>
            <a:r>
              <a:rPr dirty="0" sz="2400">
                <a:latin typeface="Carlito"/>
                <a:cs typeface="Carlito"/>
              </a:rPr>
              <a:t>these </a:t>
            </a:r>
            <a:r>
              <a:rPr dirty="0" sz="2400" spc="-5">
                <a:latin typeface="Carlito"/>
                <a:cs typeface="Carlito"/>
              </a:rPr>
              <a:t>tumour </a:t>
            </a:r>
            <a:r>
              <a:rPr dirty="0" sz="2400">
                <a:latin typeface="Carlito"/>
                <a:cs typeface="Carlito"/>
              </a:rPr>
              <a:t>cells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10">
                <a:latin typeface="Carlito"/>
                <a:cs typeface="Carlito"/>
              </a:rPr>
              <a:t>produce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chemicals </a:t>
            </a:r>
            <a:r>
              <a:rPr dirty="0" sz="2400" spc="-10">
                <a:latin typeface="Carlito"/>
                <a:cs typeface="Carlito"/>
              </a:rPr>
              <a:t>required by </a:t>
            </a:r>
            <a:r>
              <a:rPr dirty="0" sz="2400">
                <a:latin typeface="Carlito"/>
                <a:cs typeface="Carlito"/>
              </a:rPr>
              <a:t>the  </a:t>
            </a:r>
            <a:r>
              <a:rPr dirty="0" sz="2400" spc="-10">
                <a:latin typeface="Carlito"/>
                <a:cs typeface="Carlito"/>
              </a:rPr>
              <a:t>pathogen. </a:t>
            </a: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>
                <a:latin typeface="Carlito"/>
                <a:cs typeface="Carlito"/>
              </a:rPr>
              <a:t>tumour inducing </a:t>
            </a:r>
            <a:r>
              <a:rPr dirty="0" sz="2400" spc="-15">
                <a:latin typeface="Carlito"/>
                <a:cs typeface="Carlito"/>
              </a:rPr>
              <a:t>[Ti] </a:t>
            </a:r>
            <a:r>
              <a:rPr dirty="0" sz="2400" spc="-5">
                <a:latin typeface="Carlito"/>
                <a:cs typeface="Carlito"/>
              </a:rPr>
              <a:t>plasmid of </a:t>
            </a:r>
            <a:r>
              <a:rPr dirty="0" sz="2400" spc="-10">
                <a:latin typeface="Carlito"/>
                <a:cs typeface="Carlito"/>
              </a:rPr>
              <a:t>Agrobacterium tumefaciens </a:t>
            </a:r>
            <a:r>
              <a:rPr dirty="0" sz="2400" spc="-5">
                <a:latin typeface="Carlito"/>
                <a:cs typeface="Carlito"/>
              </a:rPr>
              <a:t>has  </a:t>
            </a:r>
            <a:r>
              <a:rPr dirty="0" sz="2400" spc="-10">
                <a:latin typeface="Carlito"/>
                <a:cs typeface="Carlito"/>
              </a:rPr>
              <a:t>now </a:t>
            </a:r>
            <a:r>
              <a:rPr dirty="0" sz="2400" spc="-5">
                <a:latin typeface="Carlito"/>
                <a:cs typeface="Carlito"/>
              </a:rPr>
              <a:t>been </a:t>
            </a:r>
            <a:r>
              <a:rPr dirty="0" sz="2400">
                <a:latin typeface="Carlito"/>
                <a:cs typeface="Carlito"/>
              </a:rPr>
              <a:t>modified </a:t>
            </a:r>
            <a:r>
              <a:rPr dirty="0" sz="2400" spc="-15">
                <a:latin typeface="Carlito"/>
                <a:cs typeface="Carlito"/>
              </a:rPr>
              <a:t>into </a:t>
            </a:r>
            <a:r>
              <a:rPr dirty="0" sz="2400">
                <a:latin typeface="Carlito"/>
                <a:cs typeface="Carlito"/>
              </a:rPr>
              <a:t>a cloning </a:t>
            </a:r>
            <a:r>
              <a:rPr dirty="0" sz="2400" spc="-10">
                <a:latin typeface="Carlito"/>
                <a:cs typeface="Carlito"/>
              </a:rPr>
              <a:t>vector </a:t>
            </a:r>
            <a:r>
              <a:rPr dirty="0" sz="2400">
                <a:latin typeface="Carlito"/>
                <a:cs typeface="Carlito"/>
              </a:rPr>
              <a:t>which is </a:t>
            </a:r>
            <a:r>
              <a:rPr dirty="0" sz="2400" spc="-5">
                <a:latin typeface="Carlito"/>
                <a:cs typeface="Carlito"/>
              </a:rPr>
              <a:t>no </a:t>
            </a:r>
            <a:r>
              <a:rPr dirty="0" sz="2400" spc="-10">
                <a:latin typeface="Carlito"/>
                <a:cs typeface="Carlito"/>
              </a:rPr>
              <a:t>more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10">
                <a:latin typeface="Carlito"/>
                <a:cs typeface="Carlito"/>
              </a:rPr>
              <a:t>pathogenic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>
                <a:latin typeface="Carlito"/>
                <a:cs typeface="Carlito"/>
              </a:rPr>
              <a:t>the  </a:t>
            </a:r>
            <a:r>
              <a:rPr dirty="0" sz="2400" spc="-10">
                <a:latin typeface="Carlito"/>
                <a:cs typeface="Carlito"/>
              </a:rPr>
              <a:t>plants </a:t>
            </a:r>
            <a:r>
              <a:rPr dirty="0" sz="2400" spc="-5">
                <a:latin typeface="Carlito"/>
                <a:cs typeface="Carlito"/>
              </a:rPr>
              <a:t>but </a:t>
            </a:r>
            <a:r>
              <a:rPr dirty="0" sz="2400" spc="-10">
                <a:latin typeface="Carlito"/>
                <a:cs typeface="Carlito"/>
              </a:rPr>
              <a:t>still deliver </a:t>
            </a:r>
            <a:r>
              <a:rPr dirty="0" sz="2400" spc="-5">
                <a:latin typeface="Carlito"/>
                <a:cs typeface="Carlito"/>
              </a:rPr>
              <a:t>genes </a:t>
            </a:r>
            <a:r>
              <a:rPr dirty="0" sz="2400" spc="-10">
                <a:latin typeface="Carlito"/>
                <a:cs typeface="Carlito"/>
              </a:rPr>
              <a:t>of </a:t>
            </a:r>
            <a:r>
              <a:rPr dirty="0" sz="2400" spc="-15">
                <a:latin typeface="Carlito"/>
                <a:cs typeface="Carlito"/>
              </a:rPr>
              <a:t>interest into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10">
                <a:latin typeface="Carlito"/>
                <a:cs typeface="Carlito"/>
              </a:rPr>
              <a:t>variety </a:t>
            </a:r>
            <a:r>
              <a:rPr dirty="0" sz="2400" spc="-5">
                <a:latin typeface="Carlito"/>
                <a:cs typeface="Carlito"/>
              </a:rPr>
              <a:t>of</a:t>
            </a:r>
            <a:r>
              <a:rPr dirty="0" sz="2400" spc="1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plants.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46985" y="2737484"/>
            <a:ext cx="7099300" cy="16910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735"/>
              </a:lnSpc>
              <a:spcBef>
                <a:spcPts val="100"/>
              </a:spcBef>
            </a:pPr>
            <a:r>
              <a:rPr dirty="0" sz="2400" spc="-325">
                <a:latin typeface="Arial"/>
                <a:cs typeface="Arial"/>
              </a:rPr>
              <a:t>REPRODUCTION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735"/>
              </a:lnSpc>
            </a:pPr>
            <a:r>
              <a:rPr dirty="0" sz="2400" spc="-145">
                <a:latin typeface="Arial"/>
                <a:cs typeface="Arial"/>
              </a:rPr>
              <a:t>1.Name</a:t>
            </a:r>
            <a:r>
              <a:rPr dirty="0" sz="2400" spc="-130">
                <a:latin typeface="Arial"/>
                <a:cs typeface="Arial"/>
              </a:rPr>
              <a:t> </a:t>
            </a:r>
            <a:r>
              <a:rPr dirty="0" sz="2400" spc="-40">
                <a:latin typeface="Arial"/>
                <a:cs typeface="Arial"/>
              </a:rPr>
              <a:t>the</a:t>
            </a:r>
            <a:r>
              <a:rPr dirty="0" sz="2400" spc="-145">
                <a:latin typeface="Arial"/>
                <a:cs typeface="Arial"/>
              </a:rPr>
              <a:t> </a:t>
            </a:r>
            <a:r>
              <a:rPr dirty="0" sz="2400" spc="-65">
                <a:latin typeface="Arial"/>
                <a:cs typeface="Arial"/>
              </a:rPr>
              <a:t>type</a:t>
            </a:r>
            <a:r>
              <a:rPr dirty="0" sz="2400" spc="-12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of</a:t>
            </a:r>
            <a:r>
              <a:rPr dirty="0" sz="2400" spc="-150">
                <a:latin typeface="Arial"/>
                <a:cs typeface="Arial"/>
              </a:rPr>
              <a:t> </a:t>
            </a:r>
            <a:r>
              <a:rPr dirty="0" sz="2400" spc="-100">
                <a:latin typeface="Arial"/>
                <a:cs typeface="Arial"/>
              </a:rPr>
              <a:t>ovule</a:t>
            </a:r>
            <a:r>
              <a:rPr dirty="0" sz="2400" spc="-140">
                <a:latin typeface="Arial"/>
                <a:cs typeface="Arial"/>
              </a:rPr>
              <a:t> </a:t>
            </a:r>
            <a:r>
              <a:rPr dirty="0" sz="2400" spc="-50">
                <a:latin typeface="Arial"/>
                <a:cs typeface="Arial"/>
              </a:rPr>
              <a:t>in</a:t>
            </a:r>
            <a:r>
              <a:rPr dirty="0" sz="2400" spc="-135">
                <a:latin typeface="Arial"/>
                <a:cs typeface="Arial"/>
              </a:rPr>
              <a:t> Primulaceae </a:t>
            </a:r>
            <a:r>
              <a:rPr dirty="0" sz="2400" spc="5">
                <a:latin typeface="Arial"/>
                <a:cs typeface="Arial"/>
              </a:rPr>
              <a:t>&amp;</a:t>
            </a:r>
            <a:r>
              <a:rPr dirty="0" sz="2400" spc="-130">
                <a:latin typeface="Arial"/>
                <a:cs typeface="Arial"/>
              </a:rPr>
              <a:t> </a:t>
            </a:r>
            <a:r>
              <a:rPr dirty="0" sz="2400" spc="-160">
                <a:latin typeface="Arial"/>
                <a:cs typeface="Arial"/>
              </a:rPr>
              <a:t>Leguminosae?</a:t>
            </a:r>
            <a:endParaRPr sz="2400">
              <a:latin typeface="Arial"/>
              <a:cs typeface="Arial"/>
            </a:endParaRPr>
          </a:p>
          <a:p>
            <a:pPr algn="ctr" marL="1527810" marR="1521460" indent="635">
              <a:lnSpc>
                <a:spcPct val="125099"/>
              </a:lnSpc>
              <a:spcBef>
                <a:spcPts val="434"/>
              </a:spcBef>
            </a:pPr>
            <a:r>
              <a:rPr dirty="0" sz="2400" spc="-10">
                <a:latin typeface="Carlito"/>
                <a:cs typeface="Carlito"/>
              </a:rPr>
              <a:t>Hemianatropous </a:t>
            </a:r>
            <a:r>
              <a:rPr dirty="0" sz="2400">
                <a:latin typeface="Carlito"/>
                <a:cs typeface="Carlito"/>
              </a:rPr>
              <a:t>in Primulaceae  </a:t>
            </a:r>
            <a:r>
              <a:rPr dirty="0" sz="2400" spc="-10">
                <a:latin typeface="Carlito"/>
                <a:cs typeface="Carlito"/>
              </a:rPr>
              <a:t>Campylotropous </a:t>
            </a:r>
            <a:r>
              <a:rPr dirty="0" sz="2400">
                <a:latin typeface="Carlito"/>
                <a:cs typeface="Carlito"/>
              </a:rPr>
              <a:t>in</a:t>
            </a:r>
            <a:r>
              <a:rPr dirty="0" sz="2400" spc="-6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Leguminosae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29792"/>
            <a:ext cx="10278110" cy="321056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589280">
              <a:lnSpc>
                <a:spcPts val="2590"/>
              </a:lnSpc>
              <a:spcBef>
                <a:spcPts val="425"/>
              </a:spcBef>
            </a:pPr>
            <a:r>
              <a:rPr dirty="0" sz="2400" spc="-275">
                <a:latin typeface="Arial"/>
                <a:cs typeface="Arial"/>
              </a:rPr>
              <a:t>You </a:t>
            </a:r>
            <a:r>
              <a:rPr dirty="0" sz="2400" spc="-165">
                <a:latin typeface="Arial"/>
                <a:cs typeface="Arial"/>
              </a:rPr>
              <a:t>have </a:t>
            </a:r>
            <a:r>
              <a:rPr dirty="0" sz="2400" spc="-150">
                <a:latin typeface="Arial"/>
                <a:cs typeface="Arial"/>
              </a:rPr>
              <a:t>chosen </a:t>
            </a:r>
            <a:r>
              <a:rPr dirty="0" sz="2400" spc="-210">
                <a:latin typeface="Arial"/>
                <a:cs typeface="Arial"/>
              </a:rPr>
              <a:t>a </a:t>
            </a:r>
            <a:r>
              <a:rPr dirty="0" sz="2400" spc="-114">
                <a:latin typeface="Arial"/>
                <a:cs typeface="Arial"/>
              </a:rPr>
              <a:t>plasmid </a:t>
            </a:r>
            <a:r>
              <a:rPr dirty="0" sz="2400" spc="-245">
                <a:latin typeface="Arial"/>
                <a:cs typeface="Arial"/>
              </a:rPr>
              <a:t>as </a:t>
            </a:r>
            <a:r>
              <a:rPr dirty="0" sz="2400" spc="-80">
                <a:latin typeface="Arial"/>
                <a:cs typeface="Arial"/>
              </a:rPr>
              <a:t>vector </a:t>
            </a:r>
            <a:r>
              <a:rPr dirty="0" sz="2400" spc="-25">
                <a:latin typeface="Arial"/>
                <a:cs typeface="Arial"/>
              </a:rPr>
              <a:t>for </a:t>
            </a:r>
            <a:r>
              <a:rPr dirty="0" sz="2400" spc="-100">
                <a:latin typeface="Arial"/>
                <a:cs typeface="Arial"/>
              </a:rPr>
              <a:t>cloning </a:t>
            </a:r>
            <a:r>
              <a:rPr dirty="0" sz="2400" spc="-85">
                <a:latin typeface="Arial"/>
                <a:cs typeface="Arial"/>
              </a:rPr>
              <a:t>your </a:t>
            </a:r>
            <a:r>
              <a:rPr dirty="0" sz="2400" spc="-145">
                <a:latin typeface="Arial"/>
                <a:cs typeface="Arial"/>
              </a:rPr>
              <a:t>gene. </a:t>
            </a:r>
            <a:r>
              <a:rPr dirty="0" sz="2400" spc="-130">
                <a:latin typeface="Arial"/>
                <a:cs typeface="Arial"/>
              </a:rPr>
              <a:t>However </a:t>
            </a:r>
            <a:r>
              <a:rPr dirty="0" sz="2400" spc="-65">
                <a:latin typeface="Arial"/>
                <a:cs typeface="Arial"/>
              </a:rPr>
              <a:t>this </a:t>
            </a:r>
            <a:r>
              <a:rPr dirty="0" sz="2400" spc="-80">
                <a:latin typeface="Arial"/>
                <a:cs typeface="Arial"/>
              </a:rPr>
              <a:t>vector  </a:t>
            </a:r>
            <a:r>
              <a:rPr dirty="0" sz="2400" spc="-114">
                <a:latin typeface="Arial"/>
                <a:cs typeface="Arial"/>
              </a:rPr>
              <a:t>plasmid </a:t>
            </a:r>
            <a:r>
              <a:rPr dirty="0" sz="2400" spc="-170">
                <a:latin typeface="Arial"/>
                <a:cs typeface="Arial"/>
              </a:rPr>
              <a:t>lacks </a:t>
            </a:r>
            <a:r>
              <a:rPr dirty="0" sz="2400" spc="-210">
                <a:latin typeface="Arial"/>
                <a:cs typeface="Arial"/>
              </a:rPr>
              <a:t>a </a:t>
            </a:r>
            <a:r>
              <a:rPr dirty="0" sz="2400" spc="-114">
                <a:latin typeface="Arial"/>
                <a:cs typeface="Arial"/>
              </a:rPr>
              <a:t>selectable </a:t>
            </a:r>
            <a:r>
              <a:rPr dirty="0" sz="2400" spc="-140">
                <a:latin typeface="Arial"/>
                <a:cs typeface="Arial"/>
              </a:rPr>
              <a:t>marker. How </a:t>
            </a:r>
            <a:r>
              <a:rPr dirty="0" sz="2400" spc="-75">
                <a:latin typeface="Arial"/>
                <a:cs typeface="Arial"/>
              </a:rPr>
              <a:t>would </a:t>
            </a:r>
            <a:r>
              <a:rPr dirty="0" sz="2400" spc="55">
                <a:latin typeface="Arial"/>
                <a:cs typeface="Arial"/>
              </a:rPr>
              <a:t>it </a:t>
            </a:r>
            <a:r>
              <a:rPr dirty="0" sz="2400" spc="-75">
                <a:latin typeface="Arial"/>
                <a:cs typeface="Arial"/>
              </a:rPr>
              <a:t>affect </a:t>
            </a:r>
            <a:r>
              <a:rPr dirty="0" sz="2400" spc="-85">
                <a:latin typeface="Arial"/>
                <a:cs typeface="Arial"/>
              </a:rPr>
              <a:t>your</a:t>
            </a:r>
            <a:r>
              <a:rPr dirty="0" sz="2400" spc="-330">
                <a:latin typeface="Arial"/>
                <a:cs typeface="Arial"/>
              </a:rPr>
              <a:t> </a:t>
            </a:r>
            <a:r>
              <a:rPr dirty="0" sz="2400" spc="-100">
                <a:latin typeface="Arial"/>
                <a:cs typeface="Arial"/>
              </a:rPr>
              <a:t>experiment?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>
              <a:latin typeface="Arial"/>
              <a:cs typeface="Arial"/>
            </a:endParaRPr>
          </a:p>
          <a:p>
            <a:pPr marL="241300" marR="5080" indent="-229235">
              <a:lnSpc>
                <a:spcPct val="9000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In a </a:t>
            </a:r>
            <a:r>
              <a:rPr dirty="0" sz="2400" spc="-10">
                <a:latin typeface="Carlito"/>
                <a:cs typeface="Carlito"/>
              </a:rPr>
              <a:t>gene </a:t>
            </a:r>
            <a:r>
              <a:rPr dirty="0" sz="2400">
                <a:latin typeface="Carlito"/>
                <a:cs typeface="Carlito"/>
              </a:rPr>
              <a:t>cloning </a:t>
            </a:r>
            <a:r>
              <a:rPr dirty="0" sz="2400" spc="-10">
                <a:latin typeface="Carlito"/>
                <a:cs typeface="Carlito"/>
              </a:rPr>
              <a:t>experiment </a:t>
            </a:r>
            <a:r>
              <a:rPr dirty="0" sz="2400" spc="-15">
                <a:latin typeface="Carlito"/>
                <a:cs typeface="Carlito"/>
              </a:rPr>
              <a:t>,first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10">
                <a:latin typeface="Carlito"/>
                <a:cs typeface="Carlito"/>
              </a:rPr>
              <a:t>recombinant </a:t>
            </a:r>
            <a:r>
              <a:rPr dirty="0" sz="2400" spc="-5">
                <a:latin typeface="Carlito"/>
                <a:cs typeface="Carlito"/>
              </a:rPr>
              <a:t>DNA </a:t>
            </a:r>
            <a:r>
              <a:rPr dirty="0" sz="2400">
                <a:latin typeface="Carlito"/>
                <a:cs typeface="Carlito"/>
              </a:rPr>
              <a:t>molecule is  </a:t>
            </a:r>
            <a:r>
              <a:rPr dirty="0" sz="2400" spc="-10">
                <a:latin typeface="Carlito"/>
                <a:cs typeface="Carlito"/>
              </a:rPr>
              <a:t>constructed,where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gene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 spc="-15">
                <a:latin typeface="Carlito"/>
                <a:cs typeface="Carlito"/>
              </a:rPr>
              <a:t>interest </a:t>
            </a:r>
            <a:r>
              <a:rPr dirty="0" sz="2400">
                <a:latin typeface="Carlito"/>
                <a:cs typeface="Carlito"/>
              </a:rPr>
              <a:t>is </a:t>
            </a:r>
            <a:r>
              <a:rPr dirty="0" sz="2400" spc="-15">
                <a:latin typeface="Carlito"/>
                <a:cs typeface="Carlito"/>
              </a:rPr>
              <a:t>ligated to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vector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10">
                <a:latin typeface="Carlito"/>
                <a:cs typeface="Carlito"/>
              </a:rPr>
              <a:t>introduced  </a:t>
            </a:r>
            <a:r>
              <a:rPr dirty="0" sz="2400">
                <a:latin typeface="Carlito"/>
                <a:cs typeface="Carlito"/>
              </a:rPr>
              <a:t>inside </a:t>
            </a: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host </a:t>
            </a:r>
            <a:r>
              <a:rPr dirty="0" sz="2400" spc="-10">
                <a:latin typeface="Carlito"/>
                <a:cs typeface="Carlito"/>
              </a:rPr>
              <a:t>cell[transformation]. </a:t>
            </a:r>
            <a:r>
              <a:rPr dirty="0" sz="2400" spc="-5">
                <a:latin typeface="Carlito"/>
                <a:cs typeface="Carlito"/>
              </a:rPr>
              <a:t>Since, not </a:t>
            </a:r>
            <a:r>
              <a:rPr dirty="0" sz="2400">
                <a:latin typeface="Carlito"/>
                <a:cs typeface="Carlito"/>
              </a:rPr>
              <a:t>all the cells </a:t>
            </a:r>
            <a:r>
              <a:rPr dirty="0" sz="2400" spc="-15">
                <a:latin typeface="Carlito"/>
                <a:cs typeface="Carlito"/>
              </a:rPr>
              <a:t>get transformed </a:t>
            </a:r>
            <a:r>
              <a:rPr dirty="0" sz="2400" spc="-5">
                <a:latin typeface="Carlito"/>
                <a:cs typeface="Carlito"/>
              </a:rPr>
              <a:t>with 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recombinant/plasmid </a:t>
            </a:r>
            <a:r>
              <a:rPr dirty="0" sz="2400" spc="-5">
                <a:latin typeface="Carlito"/>
                <a:cs typeface="Carlito"/>
              </a:rPr>
              <a:t>DNA, </a:t>
            </a:r>
            <a:r>
              <a:rPr dirty="0" sz="2400">
                <a:latin typeface="Carlito"/>
                <a:cs typeface="Carlito"/>
              </a:rPr>
              <a:t>in the </a:t>
            </a:r>
            <a:r>
              <a:rPr dirty="0" sz="2400" spc="-5">
                <a:latin typeface="Carlito"/>
                <a:cs typeface="Carlito"/>
              </a:rPr>
              <a:t>absence of selectable </a:t>
            </a:r>
            <a:r>
              <a:rPr dirty="0" sz="2400" spc="-40">
                <a:latin typeface="Carlito"/>
                <a:cs typeface="Carlito"/>
              </a:rPr>
              <a:t>marker, </a:t>
            </a:r>
            <a:r>
              <a:rPr dirty="0" sz="2400">
                <a:latin typeface="Carlito"/>
                <a:cs typeface="Carlito"/>
              </a:rPr>
              <a:t>it will </a:t>
            </a:r>
            <a:r>
              <a:rPr dirty="0" sz="2400" spc="-5">
                <a:latin typeface="Carlito"/>
                <a:cs typeface="Carlito"/>
              </a:rPr>
              <a:t>be  </a:t>
            </a:r>
            <a:r>
              <a:rPr dirty="0" sz="2400" spc="-10">
                <a:latin typeface="Carlito"/>
                <a:cs typeface="Carlito"/>
              </a:rPr>
              <a:t>difficult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distinguish between </a:t>
            </a:r>
            <a:r>
              <a:rPr dirty="0" sz="2400" spc="-15">
                <a:latin typeface="Carlito"/>
                <a:cs typeface="Carlito"/>
              </a:rPr>
              <a:t>transformants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15">
                <a:latin typeface="Carlito"/>
                <a:cs typeface="Carlito"/>
              </a:rPr>
              <a:t>non-transformants, </a:t>
            </a:r>
            <a:r>
              <a:rPr dirty="0" sz="2400" spc="-5">
                <a:latin typeface="Carlito"/>
                <a:cs typeface="Carlito"/>
              </a:rPr>
              <a:t>because </a:t>
            </a:r>
            <a:r>
              <a:rPr dirty="0" sz="2400" spc="-15">
                <a:latin typeface="Carlito"/>
                <a:cs typeface="Carlito"/>
              </a:rPr>
              <a:t>role  </a:t>
            </a:r>
            <a:r>
              <a:rPr dirty="0" sz="2400" spc="-5">
                <a:latin typeface="Carlito"/>
                <a:cs typeface="Carlito"/>
              </a:rPr>
              <a:t>of selectable </a:t>
            </a:r>
            <a:r>
              <a:rPr dirty="0" sz="2400" spc="-15">
                <a:latin typeface="Carlito"/>
                <a:cs typeface="Carlito"/>
              </a:rPr>
              <a:t>marker </a:t>
            </a:r>
            <a:r>
              <a:rPr dirty="0" sz="2400">
                <a:latin typeface="Carlito"/>
                <a:cs typeface="Carlito"/>
              </a:rPr>
              <a:t>is in the </a:t>
            </a:r>
            <a:r>
              <a:rPr dirty="0" sz="2400" spc="-5">
                <a:latin typeface="Carlito"/>
                <a:cs typeface="Carlito"/>
              </a:rPr>
              <a:t>selection of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transformants.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65201"/>
            <a:ext cx="10337165" cy="47440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155575">
              <a:lnSpc>
                <a:spcPts val="2590"/>
              </a:lnSpc>
              <a:spcBef>
                <a:spcPts val="425"/>
              </a:spcBef>
            </a:pPr>
            <a:r>
              <a:rPr dirty="0" sz="2400" spc="-250">
                <a:latin typeface="Arial"/>
                <a:cs typeface="Arial"/>
              </a:rPr>
              <a:t>A </a:t>
            </a:r>
            <a:r>
              <a:rPr dirty="0" sz="2400" spc="-60">
                <a:latin typeface="Arial"/>
                <a:cs typeface="Arial"/>
              </a:rPr>
              <a:t>mixture </a:t>
            </a:r>
            <a:r>
              <a:rPr dirty="0" sz="2400" spc="-20">
                <a:latin typeface="Arial"/>
                <a:cs typeface="Arial"/>
              </a:rPr>
              <a:t>of </a:t>
            </a:r>
            <a:r>
              <a:rPr dirty="0" sz="2400" spc="-90">
                <a:latin typeface="Arial"/>
                <a:cs typeface="Arial"/>
              </a:rPr>
              <a:t>fragmented </a:t>
            </a:r>
            <a:r>
              <a:rPr dirty="0" sz="2400" spc="-245">
                <a:latin typeface="Arial"/>
                <a:cs typeface="Arial"/>
              </a:rPr>
              <a:t>DNA </a:t>
            </a:r>
            <a:r>
              <a:rPr dirty="0" sz="2400" spc="-185">
                <a:latin typeface="Arial"/>
                <a:cs typeface="Arial"/>
              </a:rPr>
              <a:t>was </a:t>
            </a:r>
            <a:r>
              <a:rPr dirty="0" sz="2400" spc="-100">
                <a:latin typeface="Arial"/>
                <a:cs typeface="Arial"/>
              </a:rPr>
              <a:t>electrophoresed </a:t>
            </a:r>
            <a:r>
              <a:rPr dirty="0" sz="2400" spc="-50">
                <a:latin typeface="Arial"/>
                <a:cs typeface="Arial"/>
              </a:rPr>
              <a:t>in </a:t>
            </a:r>
            <a:r>
              <a:rPr dirty="0" sz="2400" spc="-175">
                <a:latin typeface="Arial"/>
                <a:cs typeface="Arial"/>
              </a:rPr>
              <a:t>agarose </a:t>
            </a:r>
            <a:r>
              <a:rPr dirty="0" sz="2400" spc="-80">
                <a:latin typeface="Arial"/>
                <a:cs typeface="Arial"/>
              </a:rPr>
              <a:t>gel.After </a:t>
            </a:r>
            <a:r>
              <a:rPr dirty="0" sz="2400" spc="-105">
                <a:latin typeface="Arial"/>
                <a:cs typeface="Arial"/>
              </a:rPr>
              <a:t>staining </a:t>
            </a:r>
            <a:r>
              <a:rPr dirty="0" sz="2400" spc="-40">
                <a:latin typeface="Arial"/>
                <a:cs typeface="Arial"/>
              </a:rPr>
              <a:t>the  </a:t>
            </a:r>
            <a:r>
              <a:rPr dirty="0" sz="2400" spc="-130">
                <a:latin typeface="Arial"/>
                <a:cs typeface="Arial"/>
              </a:rPr>
              <a:t>gel </a:t>
            </a:r>
            <a:r>
              <a:rPr dirty="0" sz="2400" spc="-10">
                <a:latin typeface="Arial"/>
                <a:cs typeface="Arial"/>
              </a:rPr>
              <a:t>with </a:t>
            </a:r>
            <a:r>
              <a:rPr dirty="0" sz="2400" spc="-55">
                <a:latin typeface="Arial"/>
                <a:cs typeface="Arial"/>
              </a:rPr>
              <a:t>ethidium </a:t>
            </a:r>
            <a:r>
              <a:rPr dirty="0" sz="2400" spc="-80">
                <a:latin typeface="Arial"/>
                <a:cs typeface="Arial"/>
              </a:rPr>
              <a:t>bromide, </a:t>
            </a:r>
            <a:r>
              <a:rPr dirty="0" sz="2400" spc="-90">
                <a:latin typeface="Arial"/>
                <a:cs typeface="Arial"/>
              </a:rPr>
              <a:t>no </a:t>
            </a:r>
            <a:r>
              <a:rPr dirty="0" sz="2400" spc="-250">
                <a:latin typeface="Arial"/>
                <a:cs typeface="Arial"/>
              </a:rPr>
              <a:t>DNA </a:t>
            </a:r>
            <a:r>
              <a:rPr dirty="0" sz="2400" spc="-150">
                <a:latin typeface="Arial"/>
                <a:cs typeface="Arial"/>
              </a:rPr>
              <a:t>bands </a:t>
            </a:r>
            <a:r>
              <a:rPr dirty="0" sz="2400" spc="-100">
                <a:latin typeface="Arial"/>
                <a:cs typeface="Arial"/>
              </a:rPr>
              <a:t>were </a:t>
            </a:r>
            <a:r>
              <a:rPr dirty="0" sz="2400" spc="-120">
                <a:latin typeface="Arial"/>
                <a:cs typeface="Arial"/>
              </a:rPr>
              <a:t>observed. </a:t>
            </a:r>
            <a:r>
              <a:rPr dirty="0" sz="2400" spc="-90">
                <a:latin typeface="Arial"/>
                <a:cs typeface="Arial"/>
              </a:rPr>
              <a:t>What </a:t>
            </a:r>
            <a:r>
              <a:rPr dirty="0" sz="2400" spc="-100">
                <a:latin typeface="Arial"/>
                <a:cs typeface="Arial"/>
              </a:rPr>
              <a:t>could </a:t>
            </a:r>
            <a:r>
              <a:rPr dirty="0" sz="2400" spc="-120">
                <a:latin typeface="Arial"/>
                <a:cs typeface="Arial"/>
              </a:rPr>
              <a:t>be </a:t>
            </a:r>
            <a:r>
              <a:rPr dirty="0" sz="2400" spc="-40">
                <a:latin typeface="Arial"/>
                <a:cs typeface="Arial"/>
              </a:rPr>
              <a:t>the  </a:t>
            </a:r>
            <a:r>
              <a:rPr dirty="0" sz="2400" spc="-155">
                <a:latin typeface="Arial"/>
                <a:cs typeface="Arial"/>
              </a:rPr>
              <a:t>reason?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reasons could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be</a:t>
            </a:r>
            <a:endParaRPr sz="2400">
              <a:latin typeface="Carlito"/>
              <a:cs typeface="Carlito"/>
            </a:endParaRPr>
          </a:p>
          <a:p>
            <a:pPr marL="241300" marR="5080" indent="-229235">
              <a:lnSpc>
                <a:spcPts val="2590"/>
              </a:lnSpc>
              <a:spcBef>
                <a:spcPts val="105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[i] DNA sample </a:t>
            </a:r>
            <a:r>
              <a:rPr dirty="0" sz="2400" spc="-10">
                <a:latin typeface="Carlito"/>
                <a:cs typeface="Carlito"/>
              </a:rPr>
              <a:t>that was </a:t>
            </a:r>
            <a:r>
              <a:rPr dirty="0" sz="2400">
                <a:latin typeface="Carlito"/>
                <a:cs typeface="Carlito"/>
              </a:rPr>
              <a:t>loaded </a:t>
            </a:r>
            <a:r>
              <a:rPr dirty="0" sz="2400" spc="-5">
                <a:latin typeface="Carlito"/>
                <a:cs typeface="Carlito"/>
              </a:rPr>
              <a:t>on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gel may </a:t>
            </a:r>
            <a:r>
              <a:rPr dirty="0" sz="2400" spc="-10">
                <a:latin typeface="Carlito"/>
                <a:cs typeface="Carlito"/>
              </a:rPr>
              <a:t>got </a:t>
            </a:r>
            <a:r>
              <a:rPr dirty="0" sz="2400" spc="-15">
                <a:latin typeface="Carlito"/>
                <a:cs typeface="Carlito"/>
              </a:rPr>
              <a:t>contaminated </a:t>
            </a:r>
            <a:r>
              <a:rPr dirty="0" sz="2400">
                <a:latin typeface="Carlito"/>
                <a:cs typeface="Carlito"/>
              </a:rPr>
              <a:t>with </a:t>
            </a:r>
            <a:r>
              <a:rPr dirty="0" sz="2400" spc="-5">
                <a:latin typeface="Carlito"/>
                <a:cs typeface="Carlito"/>
              </a:rPr>
              <a:t>nuclease </a:t>
            </a:r>
            <a:r>
              <a:rPr dirty="0" sz="2400">
                <a:latin typeface="Carlito"/>
                <a:cs typeface="Carlito"/>
              </a:rPr>
              <a:t>&amp;  </a:t>
            </a:r>
            <a:r>
              <a:rPr dirty="0" sz="2400" spc="-10">
                <a:latin typeface="Carlito"/>
                <a:cs typeface="Carlito"/>
              </a:rPr>
              <a:t>completely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degraded</a:t>
            </a:r>
            <a:endParaRPr sz="2400">
              <a:latin typeface="Carlito"/>
              <a:cs typeface="Carlito"/>
            </a:endParaRPr>
          </a:p>
          <a:p>
            <a:pPr marL="241300" marR="160020" indent="-229235">
              <a:lnSpc>
                <a:spcPts val="2590"/>
              </a:lnSpc>
              <a:spcBef>
                <a:spcPts val="100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[ii] </a:t>
            </a:r>
            <a:r>
              <a:rPr dirty="0" sz="2400" spc="-10">
                <a:latin typeface="Carlito"/>
                <a:cs typeface="Carlito"/>
              </a:rPr>
              <a:t>Elactrodes </a:t>
            </a:r>
            <a:r>
              <a:rPr dirty="0" sz="2400" spc="-15">
                <a:latin typeface="Carlito"/>
                <a:cs typeface="Carlito"/>
              </a:rPr>
              <a:t>were </a:t>
            </a:r>
            <a:r>
              <a:rPr dirty="0" sz="2400" spc="-5">
                <a:latin typeface="Carlito"/>
                <a:cs typeface="Carlito"/>
              </a:rPr>
              <a:t>put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10">
                <a:latin typeface="Carlito"/>
                <a:cs typeface="Carlito"/>
              </a:rPr>
              <a:t>opposite orientation </a:t>
            </a:r>
            <a:r>
              <a:rPr dirty="0" sz="2400">
                <a:latin typeface="Carlito"/>
                <a:cs typeface="Carlito"/>
              </a:rPr>
              <a:t>in the </a:t>
            </a:r>
            <a:r>
              <a:rPr dirty="0" sz="2400" spc="-10">
                <a:latin typeface="Carlito"/>
                <a:cs typeface="Carlito"/>
              </a:rPr>
              <a:t>gel </a:t>
            </a:r>
            <a:r>
              <a:rPr dirty="0" sz="2400" spc="-5">
                <a:latin typeface="Carlito"/>
                <a:cs typeface="Carlito"/>
              </a:rPr>
              <a:t>assembly [ie]anode  </a:t>
            </a:r>
            <a:r>
              <a:rPr dirty="0" sz="2400" spc="-20">
                <a:latin typeface="Carlito"/>
                <a:cs typeface="Carlito"/>
              </a:rPr>
              <a:t>towards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wells. Since DNA molecules </a:t>
            </a:r>
            <a:r>
              <a:rPr dirty="0" sz="2400" spc="-15">
                <a:latin typeface="Carlito"/>
                <a:cs typeface="Carlito"/>
              </a:rPr>
              <a:t>are negatively </a:t>
            </a:r>
            <a:r>
              <a:rPr dirty="0" sz="2400" spc="-10">
                <a:latin typeface="Carlito"/>
                <a:cs typeface="Carlito"/>
              </a:rPr>
              <a:t>charged, </a:t>
            </a:r>
            <a:r>
              <a:rPr dirty="0" sz="2400">
                <a:latin typeface="Carlito"/>
                <a:cs typeface="Carlito"/>
              </a:rPr>
              <a:t>they </a:t>
            </a:r>
            <a:r>
              <a:rPr dirty="0" sz="2400" spc="-15">
                <a:latin typeface="Carlito"/>
                <a:cs typeface="Carlito"/>
              </a:rPr>
              <a:t>move  </a:t>
            </a:r>
            <a:r>
              <a:rPr dirty="0" sz="2400" spc="-20">
                <a:latin typeface="Carlito"/>
                <a:cs typeface="Carlito"/>
              </a:rPr>
              <a:t>towards </a:t>
            </a:r>
            <a:r>
              <a:rPr dirty="0" sz="2400">
                <a:latin typeface="Carlito"/>
                <a:cs typeface="Carlito"/>
              </a:rPr>
              <a:t>anode &amp; </a:t>
            </a:r>
            <a:r>
              <a:rPr dirty="0" sz="2400" spc="-5">
                <a:latin typeface="Carlito"/>
                <a:cs typeface="Carlito"/>
              </a:rPr>
              <a:t>hence </a:t>
            </a:r>
            <a:r>
              <a:rPr dirty="0" sz="2400" spc="-15">
                <a:latin typeface="Carlito"/>
                <a:cs typeface="Carlito"/>
              </a:rPr>
              <a:t>move </a:t>
            </a:r>
            <a:r>
              <a:rPr dirty="0" sz="2400" spc="-5">
                <a:latin typeface="Carlito"/>
                <a:cs typeface="Carlito"/>
              </a:rPr>
              <a:t>out </a:t>
            </a:r>
            <a:r>
              <a:rPr dirty="0" sz="2400" spc="-10">
                <a:latin typeface="Carlito"/>
                <a:cs typeface="Carlito"/>
              </a:rPr>
              <a:t>of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gel instead </a:t>
            </a:r>
            <a:r>
              <a:rPr dirty="0" sz="2400" spc="-5">
                <a:latin typeface="Carlito"/>
                <a:cs typeface="Carlito"/>
              </a:rPr>
              <a:t>of moving </a:t>
            </a:r>
            <a:r>
              <a:rPr dirty="0" sz="2400" spc="-15">
                <a:latin typeface="Carlito"/>
                <a:cs typeface="Carlito"/>
              </a:rPr>
              <a:t>into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matrix of  </a:t>
            </a:r>
            <a:r>
              <a:rPr dirty="0" sz="2400" spc="-10">
                <a:latin typeface="Carlito"/>
                <a:cs typeface="Carlito"/>
              </a:rPr>
              <a:t>gel.</a:t>
            </a:r>
            <a:endParaRPr sz="2400">
              <a:latin typeface="Carlito"/>
              <a:cs typeface="Carlito"/>
            </a:endParaRPr>
          </a:p>
          <a:p>
            <a:pPr marL="241300" marR="1116330" indent="-229235">
              <a:lnSpc>
                <a:spcPts val="2590"/>
              </a:lnSpc>
              <a:spcBef>
                <a:spcPts val="100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[iii] </a:t>
            </a:r>
            <a:r>
              <a:rPr dirty="0" sz="2400" spc="-5">
                <a:latin typeface="Carlito"/>
                <a:cs typeface="Carlito"/>
              </a:rPr>
              <a:t>Ethidium </a:t>
            </a:r>
            <a:r>
              <a:rPr dirty="0" sz="2400" spc="-10">
                <a:latin typeface="Carlito"/>
                <a:cs typeface="Carlito"/>
              </a:rPr>
              <a:t>bromide was </a:t>
            </a:r>
            <a:r>
              <a:rPr dirty="0" sz="2400" spc="-5">
                <a:latin typeface="Carlito"/>
                <a:cs typeface="Carlito"/>
              </a:rPr>
              <a:t>not </a:t>
            </a:r>
            <a:r>
              <a:rPr dirty="0" sz="2400">
                <a:latin typeface="Carlito"/>
                <a:cs typeface="Carlito"/>
              </a:rPr>
              <a:t>added </a:t>
            </a:r>
            <a:r>
              <a:rPr dirty="0" sz="2400" spc="-15">
                <a:latin typeface="Carlito"/>
                <a:cs typeface="Carlito"/>
              </a:rPr>
              <a:t>at </a:t>
            </a:r>
            <a:r>
              <a:rPr dirty="0" sz="2400">
                <a:latin typeface="Carlito"/>
                <a:cs typeface="Carlito"/>
              </a:rPr>
              <a:t>all </a:t>
            </a:r>
            <a:r>
              <a:rPr dirty="0" sz="2400" spc="-5">
                <a:latin typeface="Carlito"/>
                <a:cs typeface="Carlito"/>
              </a:rPr>
              <a:t>or </a:t>
            </a:r>
            <a:r>
              <a:rPr dirty="0" sz="2400" spc="-10">
                <a:latin typeface="Carlito"/>
                <a:cs typeface="Carlito"/>
              </a:rPr>
              <a:t>was </a:t>
            </a:r>
            <a:r>
              <a:rPr dirty="0" sz="2400" spc="-5">
                <a:latin typeface="Carlito"/>
                <a:cs typeface="Carlito"/>
              </a:rPr>
              <a:t>not </a:t>
            </a:r>
            <a:r>
              <a:rPr dirty="0" sz="2400">
                <a:latin typeface="Carlito"/>
                <a:cs typeface="Carlito"/>
              </a:rPr>
              <a:t>added in </a:t>
            </a:r>
            <a:r>
              <a:rPr dirty="0" sz="2400" spc="-10">
                <a:latin typeface="Carlito"/>
                <a:cs typeface="Carlito"/>
              </a:rPr>
              <a:t>sufficient  </a:t>
            </a:r>
            <a:r>
              <a:rPr dirty="0" sz="2400" spc="-15">
                <a:latin typeface="Carlito"/>
                <a:cs typeface="Carlito"/>
              </a:rPr>
              <a:t>concentration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5">
                <a:latin typeface="Carlito"/>
                <a:cs typeface="Carlito"/>
              </a:rPr>
              <a:t>so DNA </a:t>
            </a:r>
            <a:r>
              <a:rPr dirty="0" sz="2400" spc="-10">
                <a:latin typeface="Carlito"/>
                <a:cs typeface="Carlito"/>
              </a:rPr>
              <a:t>was </a:t>
            </a:r>
            <a:r>
              <a:rPr dirty="0" sz="2400" spc="-5">
                <a:latin typeface="Carlito"/>
                <a:cs typeface="Carlito"/>
              </a:rPr>
              <a:t>not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visible.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0"/>
            <a:ext cx="924560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20">
                <a:latin typeface="Arial"/>
                <a:cs typeface="Arial"/>
              </a:rPr>
              <a:t>[i] </a:t>
            </a:r>
            <a:r>
              <a:rPr dirty="0" sz="2200" spc="-45">
                <a:latin typeface="Arial"/>
                <a:cs typeface="Arial"/>
              </a:rPr>
              <a:t>Mention </a:t>
            </a:r>
            <a:r>
              <a:rPr dirty="0" sz="2200" spc="-40">
                <a:latin typeface="Arial"/>
                <a:cs typeface="Arial"/>
              </a:rPr>
              <a:t>the </a:t>
            </a:r>
            <a:r>
              <a:rPr dirty="0" sz="2200" spc="-55">
                <a:latin typeface="Arial"/>
                <a:cs typeface="Arial"/>
              </a:rPr>
              <a:t>property </a:t>
            </a:r>
            <a:r>
              <a:rPr dirty="0" sz="2200" spc="-20">
                <a:latin typeface="Arial"/>
                <a:cs typeface="Arial"/>
              </a:rPr>
              <a:t>that </a:t>
            </a:r>
            <a:r>
              <a:rPr dirty="0" sz="2200" spc="-135">
                <a:latin typeface="Arial"/>
                <a:cs typeface="Arial"/>
              </a:rPr>
              <a:t>enables </a:t>
            </a:r>
            <a:r>
              <a:rPr dirty="0" sz="2200" spc="-40">
                <a:latin typeface="Arial"/>
                <a:cs typeface="Arial"/>
              </a:rPr>
              <a:t>the </a:t>
            </a:r>
            <a:r>
              <a:rPr dirty="0" sz="2200" spc="-110">
                <a:latin typeface="Arial"/>
                <a:cs typeface="Arial"/>
              </a:rPr>
              <a:t>explants </a:t>
            </a:r>
            <a:r>
              <a:rPr dirty="0" sz="2200">
                <a:latin typeface="Arial"/>
                <a:cs typeface="Arial"/>
              </a:rPr>
              <a:t>to </a:t>
            </a:r>
            <a:r>
              <a:rPr dirty="0" sz="2200" spc="-105">
                <a:latin typeface="Arial"/>
                <a:cs typeface="Arial"/>
              </a:rPr>
              <a:t>regenerate </a:t>
            </a:r>
            <a:r>
              <a:rPr dirty="0" sz="2200" spc="-30">
                <a:latin typeface="Arial"/>
                <a:cs typeface="Arial"/>
              </a:rPr>
              <a:t>into </a:t>
            </a:r>
            <a:r>
              <a:rPr dirty="0" sz="2200" spc="-190">
                <a:latin typeface="Arial"/>
                <a:cs typeface="Arial"/>
              </a:rPr>
              <a:t>a </a:t>
            </a:r>
            <a:r>
              <a:rPr dirty="0" sz="2200" spc="-100">
                <a:latin typeface="Arial"/>
                <a:cs typeface="Arial"/>
              </a:rPr>
              <a:t>new</a:t>
            </a:r>
            <a:r>
              <a:rPr dirty="0" sz="2200" spc="-425">
                <a:latin typeface="Arial"/>
                <a:cs typeface="Arial"/>
              </a:rPr>
              <a:t> </a:t>
            </a:r>
            <a:r>
              <a:rPr dirty="0" sz="2200" spc="-85">
                <a:latin typeface="Arial"/>
                <a:cs typeface="Arial"/>
              </a:rPr>
              <a:t>plant?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15"/>
              <a:t>[ii] </a:t>
            </a:r>
            <a:r>
              <a:rPr dirty="0" spc="-229"/>
              <a:t>A </a:t>
            </a:r>
            <a:r>
              <a:rPr dirty="0" spc="-140"/>
              <a:t>banana </a:t>
            </a:r>
            <a:r>
              <a:rPr dirty="0" spc="-75"/>
              <a:t>herb </a:t>
            </a:r>
            <a:r>
              <a:rPr dirty="0" spc="-130"/>
              <a:t>is </a:t>
            </a:r>
            <a:r>
              <a:rPr dirty="0" spc="-95"/>
              <a:t>virus </a:t>
            </a:r>
            <a:r>
              <a:rPr dirty="0" spc="-75"/>
              <a:t>infected. </a:t>
            </a:r>
            <a:r>
              <a:rPr dirty="0" spc="-130"/>
              <a:t>Describe </a:t>
            </a:r>
            <a:r>
              <a:rPr dirty="0" spc="-40"/>
              <a:t>the </a:t>
            </a:r>
            <a:r>
              <a:rPr dirty="0" spc="-70"/>
              <a:t>method </a:t>
            </a:r>
            <a:r>
              <a:rPr dirty="0" spc="-25"/>
              <a:t>that </a:t>
            </a:r>
            <a:r>
              <a:rPr dirty="0" spc="-20"/>
              <a:t>will </a:t>
            </a:r>
            <a:r>
              <a:rPr dirty="0" spc="-80"/>
              <a:t>help </a:t>
            </a:r>
            <a:r>
              <a:rPr dirty="0" spc="-45"/>
              <a:t>in</a:t>
            </a:r>
            <a:r>
              <a:rPr dirty="0" spc="-330"/>
              <a:t> </a:t>
            </a:r>
            <a:r>
              <a:rPr dirty="0" spc="-80"/>
              <a:t>obtaining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594486"/>
            <a:ext cx="9892665" cy="9639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510"/>
              </a:lnSpc>
              <a:spcBef>
                <a:spcPts val="95"/>
              </a:spcBef>
              <a:tabLst>
                <a:tab pos="5993130" algn="l"/>
              </a:tabLst>
            </a:pPr>
            <a:r>
              <a:rPr dirty="0" sz="2200" spc="-85">
                <a:latin typeface="Arial"/>
                <a:cs typeface="Arial"/>
              </a:rPr>
              <a:t>healthy </a:t>
            </a:r>
            <a:r>
              <a:rPr dirty="0" sz="2200" spc="-140">
                <a:latin typeface="Arial"/>
                <a:cs typeface="Arial"/>
              </a:rPr>
              <a:t>banana </a:t>
            </a:r>
            <a:r>
              <a:rPr dirty="0" sz="2200" spc="-90">
                <a:latin typeface="Arial"/>
                <a:cs typeface="Arial"/>
              </a:rPr>
              <a:t>plants </a:t>
            </a:r>
            <a:r>
              <a:rPr dirty="0" sz="2200" spc="-40">
                <a:latin typeface="Arial"/>
                <a:cs typeface="Arial"/>
              </a:rPr>
              <a:t>from </a:t>
            </a:r>
            <a:r>
              <a:rPr dirty="0" sz="2200" spc="-60">
                <a:latin typeface="Arial"/>
                <a:cs typeface="Arial"/>
              </a:rPr>
              <a:t>this</a:t>
            </a:r>
            <a:r>
              <a:rPr dirty="0" sz="2200" spc="-125">
                <a:latin typeface="Arial"/>
                <a:cs typeface="Arial"/>
              </a:rPr>
              <a:t> </a:t>
            </a:r>
            <a:r>
              <a:rPr dirty="0" sz="2200" spc="-145">
                <a:latin typeface="Arial"/>
                <a:cs typeface="Arial"/>
              </a:rPr>
              <a:t>diseased</a:t>
            </a:r>
            <a:r>
              <a:rPr dirty="0" sz="2200" spc="-95">
                <a:latin typeface="Arial"/>
                <a:cs typeface="Arial"/>
              </a:rPr>
              <a:t> </a:t>
            </a:r>
            <a:r>
              <a:rPr dirty="0" sz="2200" spc="-85">
                <a:latin typeface="Arial"/>
                <a:cs typeface="Arial"/>
              </a:rPr>
              <a:t>plant?	</a:t>
            </a:r>
            <a:r>
              <a:rPr dirty="0" sz="2200" spc="-155">
                <a:latin typeface="Arial"/>
                <a:cs typeface="Arial"/>
              </a:rPr>
              <a:t>[OR]</a:t>
            </a:r>
            <a:endParaRPr sz="2200">
              <a:latin typeface="Arial"/>
              <a:cs typeface="Arial"/>
            </a:endParaRPr>
          </a:p>
          <a:p>
            <a:pPr marL="12700" marR="5080">
              <a:lnSpc>
                <a:spcPts val="2380"/>
              </a:lnSpc>
              <a:spcBef>
                <a:spcPts val="165"/>
              </a:spcBef>
            </a:pPr>
            <a:r>
              <a:rPr dirty="0" sz="2200" spc="-135">
                <a:latin typeface="Arial"/>
                <a:cs typeface="Arial"/>
              </a:rPr>
              <a:t>How </a:t>
            </a:r>
            <a:r>
              <a:rPr dirty="0" sz="2200" spc="-130">
                <a:latin typeface="Arial"/>
                <a:cs typeface="Arial"/>
              </a:rPr>
              <a:t>is </a:t>
            </a:r>
            <a:r>
              <a:rPr dirty="0" sz="2200" spc="50">
                <a:latin typeface="Arial"/>
                <a:cs typeface="Arial"/>
              </a:rPr>
              <a:t>it </a:t>
            </a:r>
            <a:r>
              <a:rPr dirty="0" sz="2200" spc="-114">
                <a:latin typeface="Arial"/>
                <a:cs typeface="Arial"/>
              </a:rPr>
              <a:t>possible </a:t>
            </a:r>
            <a:r>
              <a:rPr dirty="0" sz="2200">
                <a:latin typeface="Arial"/>
                <a:cs typeface="Arial"/>
              </a:rPr>
              <a:t>to </a:t>
            </a:r>
            <a:r>
              <a:rPr dirty="0" sz="2200" spc="-105">
                <a:latin typeface="Arial"/>
                <a:cs typeface="Arial"/>
              </a:rPr>
              <a:t>recover </a:t>
            </a:r>
            <a:r>
              <a:rPr dirty="0" sz="2200" spc="-85">
                <a:latin typeface="Arial"/>
                <a:cs typeface="Arial"/>
              </a:rPr>
              <a:t>healthy </a:t>
            </a:r>
            <a:r>
              <a:rPr dirty="0" sz="2200" spc="-140">
                <a:latin typeface="Arial"/>
                <a:cs typeface="Arial"/>
              </a:rPr>
              <a:t>banana </a:t>
            </a:r>
            <a:r>
              <a:rPr dirty="0" sz="2200" spc="-90">
                <a:latin typeface="Arial"/>
                <a:cs typeface="Arial"/>
              </a:rPr>
              <a:t>plants </a:t>
            </a:r>
            <a:r>
              <a:rPr dirty="0" sz="2200" spc="-40">
                <a:latin typeface="Arial"/>
                <a:cs typeface="Arial"/>
              </a:rPr>
              <a:t>from </a:t>
            </a:r>
            <a:r>
              <a:rPr dirty="0" sz="2200" spc="-190">
                <a:latin typeface="Arial"/>
                <a:cs typeface="Arial"/>
              </a:rPr>
              <a:t>a </a:t>
            </a:r>
            <a:r>
              <a:rPr dirty="0" sz="2200" spc="-145">
                <a:latin typeface="Arial"/>
                <a:cs typeface="Arial"/>
              </a:rPr>
              <a:t>diseased </a:t>
            </a:r>
            <a:r>
              <a:rPr dirty="0" sz="2200" spc="-20">
                <a:latin typeface="Arial"/>
                <a:cs typeface="Arial"/>
              </a:rPr>
              <a:t>but </a:t>
            </a:r>
            <a:r>
              <a:rPr dirty="0" sz="2200" spc="-105">
                <a:latin typeface="Arial"/>
                <a:cs typeface="Arial"/>
              </a:rPr>
              <a:t>desirable </a:t>
            </a:r>
            <a:r>
              <a:rPr dirty="0" sz="2200" spc="-60">
                <a:latin typeface="Arial"/>
                <a:cs typeface="Arial"/>
              </a:rPr>
              <a:t>quality  </a:t>
            </a:r>
            <a:r>
              <a:rPr dirty="0" sz="2200" spc="-140">
                <a:latin typeface="Arial"/>
                <a:cs typeface="Arial"/>
              </a:rPr>
              <a:t>banana</a:t>
            </a:r>
            <a:r>
              <a:rPr dirty="0" sz="2200" spc="-120">
                <a:latin typeface="Arial"/>
                <a:cs typeface="Arial"/>
              </a:rPr>
              <a:t> </a:t>
            </a:r>
            <a:r>
              <a:rPr dirty="0" sz="2200" spc="-110">
                <a:latin typeface="Arial"/>
                <a:cs typeface="Arial"/>
              </a:rPr>
              <a:t>plant.Explain?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04140" rIns="0" bIns="0" rtlCol="0" vert="horz">
            <a:spAutoFit/>
          </a:bodyPr>
          <a:lstStyle/>
          <a:p>
            <a:pPr marL="450850" indent="-228600">
              <a:lnSpc>
                <a:spcPct val="100000"/>
              </a:lnSpc>
              <a:spcBef>
                <a:spcPts val="820"/>
              </a:spcBef>
              <a:buFont typeface="Arial"/>
              <a:buChar char="•"/>
              <a:tabLst>
                <a:tab pos="451484" algn="l"/>
              </a:tabLst>
            </a:pPr>
            <a:r>
              <a:rPr dirty="0" spc="-5"/>
              <a:t>[i]</a:t>
            </a:r>
            <a:r>
              <a:rPr dirty="0"/>
              <a:t> </a:t>
            </a:r>
            <a:r>
              <a:rPr dirty="0" spc="-30"/>
              <a:t>Totipotency</a:t>
            </a:r>
          </a:p>
          <a:p>
            <a:pPr marL="450850" marR="5080" indent="-228600">
              <a:lnSpc>
                <a:spcPct val="90000"/>
              </a:lnSpc>
              <a:spcBef>
                <a:spcPts val="1005"/>
              </a:spcBef>
              <a:buFont typeface="Arial"/>
              <a:buChar char="•"/>
              <a:tabLst>
                <a:tab pos="451484" algn="l"/>
              </a:tabLst>
            </a:pPr>
            <a:r>
              <a:rPr dirty="0"/>
              <a:t>[ii] </a:t>
            </a:r>
            <a:r>
              <a:rPr dirty="0" spc="-10"/>
              <a:t>Healthy </a:t>
            </a:r>
            <a:r>
              <a:rPr dirty="0" spc="-5"/>
              <a:t>banana </a:t>
            </a:r>
            <a:r>
              <a:rPr dirty="0" spc="-10"/>
              <a:t>plants can </a:t>
            </a:r>
            <a:r>
              <a:rPr dirty="0" spc="-5"/>
              <a:t>be </a:t>
            </a:r>
            <a:r>
              <a:rPr dirty="0" spc="-10"/>
              <a:t>obtained from </a:t>
            </a:r>
            <a:r>
              <a:rPr dirty="0" spc="-5"/>
              <a:t>diseased </a:t>
            </a:r>
            <a:r>
              <a:rPr dirty="0" spc="-10"/>
              <a:t>plants by meristem  </a:t>
            </a:r>
            <a:r>
              <a:rPr dirty="0" spc="-5"/>
              <a:t>culture. </a:t>
            </a:r>
            <a:r>
              <a:rPr dirty="0"/>
              <a:t>Although the </a:t>
            </a:r>
            <a:r>
              <a:rPr dirty="0" spc="-10"/>
              <a:t>plant </a:t>
            </a:r>
            <a:r>
              <a:rPr dirty="0"/>
              <a:t>is </a:t>
            </a:r>
            <a:r>
              <a:rPr dirty="0" spc="-5"/>
              <a:t>virus </a:t>
            </a:r>
            <a:r>
              <a:rPr dirty="0" spc="-15"/>
              <a:t>infected </a:t>
            </a:r>
            <a:r>
              <a:rPr dirty="0"/>
              <a:t>the </a:t>
            </a:r>
            <a:r>
              <a:rPr dirty="0" spc="-5"/>
              <a:t>apical </a:t>
            </a:r>
            <a:r>
              <a:rPr dirty="0"/>
              <a:t>&amp; </a:t>
            </a:r>
            <a:r>
              <a:rPr dirty="0" spc="-5"/>
              <a:t>axillary </a:t>
            </a:r>
            <a:r>
              <a:rPr dirty="0" spc="-10"/>
              <a:t>meristem </a:t>
            </a:r>
            <a:r>
              <a:rPr dirty="0"/>
              <a:t>is </a:t>
            </a:r>
            <a:r>
              <a:rPr dirty="0" spc="-15"/>
              <a:t>free  </a:t>
            </a:r>
            <a:r>
              <a:rPr dirty="0" spc="-5"/>
              <a:t>of </a:t>
            </a:r>
            <a:r>
              <a:rPr dirty="0"/>
              <a:t>virus. </a:t>
            </a:r>
            <a:r>
              <a:rPr dirty="0" spc="-5"/>
              <a:t>This </a:t>
            </a:r>
            <a:r>
              <a:rPr dirty="0" spc="-10"/>
              <a:t>meristem </a:t>
            </a:r>
            <a:r>
              <a:rPr dirty="0"/>
              <a:t>is </a:t>
            </a:r>
            <a:r>
              <a:rPr dirty="0" spc="-15"/>
              <a:t>removed from </a:t>
            </a:r>
            <a:r>
              <a:rPr dirty="0"/>
              <a:t>the </a:t>
            </a:r>
            <a:r>
              <a:rPr dirty="0" spc="-10"/>
              <a:t>plant </a:t>
            </a:r>
            <a:r>
              <a:rPr dirty="0"/>
              <a:t>&amp; </a:t>
            </a:r>
            <a:r>
              <a:rPr dirty="0" spc="-15"/>
              <a:t>grown </a:t>
            </a:r>
            <a:r>
              <a:rPr dirty="0"/>
              <a:t>in </a:t>
            </a:r>
            <a:r>
              <a:rPr dirty="0" spc="-10"/>
              <a:t>vitro by  </a:t>
            </a:r>
            <a:r>
              <a:rPr dirty="0" spc="-15"/>
              <a:t>micropropagation. </a:t>
            </a:r>
            <a:r>
              <a:rPr dirty="0" spc="-5"/>
              <a:t>The </a:t>
            </a:r>
            <a:r>
              <a:rPr dirty="0" spc="-10"/>
              <a:t>plants produced are </a:t>
            </a:r>
            <a:r>
              <a:rPr dirty="0"/>
              <a:t>virus</a:t>
            </a:r>
            <a:r>
              <a:rPr dirty="0" spc="5"/>
              <a:t> </a:t>
            </a:r>
            <a:r>
              <a:rPr dirty="0" spc="-10"/>
              <a:t>free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794384"/>
            <a:ext cx="9560560" cy="4213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38084" algn="l"/>
              </a:tabLst>
            </a:pPr>
            <a:r>
              <a:rPr dirty="0" sz="2400" spc="-90">
                <a:latin typeface="Arial"/>
                <a:cs typeface="Arial"/>
              </a:rPr>
              <a:t>What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125">
                <a:latin typeface="Arial"/>
                <a:cs typeface="Arial"/>
              </a:rPr>
              <a:t>single </a:t>
            </a:r>
            <a:r>
              <a:rPr dirty="0" sz="2400" spc="-90">
                <a:latin typeface="Arial"/>
                <a:cs typeface="Arial"/>
              </a:rPr>
              <a:t>cell </a:t>
            </a:r>
            <a:r>
              <a:rPr dirty="0" sz="2400" spc="-75">
                <a:latin typeface="Arial"/>
                <a:cs typeface="Arial"/>
              </a:rPr>
              <a:t>protein? </a:t>
            </a:r>
            <a:r>
              <a:rPr dirty="0" sz="2400" spc="-90">
                <a:latin typeface="Arial"/>
                <a:cs typeface="Arial"/>
              </a:rPr>
              <a:t>What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40">
                <a:latin typeface="Arial"/>
                <a:cs typeface="Arial"/>
              </a:rPr>
              <a:t>the </a:t>
            </a:r>
            <a:r>
              <a:rPr dirty="0" sz="2400" spc="-114">
                <a:latin typeface="Arial"/>
                <a:cs typeface="Arial"/>
              </a:rPr>
              <a:t>significance </a:t>
            </a:r>
            <a:r>
              <a:rPr dirty="0" sz="2400" spc="-20">
                <a:latin typeface="Arial"/>
                <a:cs typeface="Arial"/>
              </a:rPr>
              <a:t>of</a:t>
            </a:r>
            <a:r>
              <a:rPr dirty="0" sz="2400" spc="-375">
                <a:latin typeface="Arial"/>
                <a:cs typeface="Arial"/>
              </a:rPr>
              <a:t> </a:t>
            </a:r>
            <a:r>
              <a:rPr dirty="0" sz="2400" spc="-160">
                <a:latin typeface="Arial"/>
                <a:cs typeface="Arial"/>
              </a:rPr>
              <a:t>such</a:t>
            </a:r>
            <a:r>
              <a:rPr dirty="0" sz="2400" spc="-114">
                <a:latin typeface="Arial"/>
                <a:cs typeface="Arial"/>
              </a:rPr>
              <a:t> </a:t>
            </a:r>
            <a:r>
              <a:rPr dirty="0" sz="2400" spc="-210">
                <a:latin typeface="Arial"/>
                <a:cs typeface="Arial"/>
              </a:rPr>
              <a:t>a	</a:t>
            </a:r>
            <a:r>
              <a:rPr dirty="0" sz="2400" spc="-75">
                <a:latin typeface="Arial"/>
                <a:cs typeface="Arial"/>
              </a:rPr>
              <a:t>protein?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Arial"/>
              <a:cs typeface="Arial"/>
            </a:endParaRPr>
          </a:p>
          <a:p>
            <a:pPr marL="241300" marR="5080" indent="-229235">
              <a:lnSpc>
                <a:spcPts val="259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The biomass </a:t>
            </a:r>
            <a:r>
              <a:rPr dirty="0" sz="2400" spc="-10">
                <a:latin typeface="Carlito"/>
                <a:cs typeface="Carlito"/>
              </a:rPr>
              <a:t>produced </a:t>
            </a:r>
            <a:r>
              <a:rPr dirty="0" sz="2400" spc="-15">
                <a:latin typeface="Carlito"/>
                <a:cs typeface="Carlito"/>
              </a:rPr>
              <a:t>from </a:t>
            </a:r>
            <a:r>
              <a:rPr dirty="0" sz="2400" spc="-10">
                <a:latin typeface="Carlito"/>
                <a:cs typeface="Carlito"/>
              </a:rPr>
              <a:t>microorganisms can </a:t>
            </a:r>
            <a:r>
              <a:rPr dirty="0" sz="2400" spc="-5">
                <a:latin typeface="Carlito"/>
                <a:cs typeface="Carlito"/>
              </a:rPr>
              <a:t>be </a:t>
            </a:r>
            <a:r>
              <a:rPr dirty="0" sz="2400" spc="-15">
                <a:latin typeface="Carlito"/>
                <a:cs typeface="Carlito"/>
              </a:rPr>
              <a:t>treated </a:t>
            </a:r>
            <a:r>
              <a:rPr dirty="0" sz="2400" spc="-5">
                <a:latin typeface="Carlito"/>
                <a:cs typeface="Carlito"/>
              </a:rPr>
              <a:t>or </a:t>
            </a:r>
            <a:r>
              <a:rPr dirty="0" sz="2400" spc="-10">
                <a:latin typeface="Carlito"/>
                <a:cs typeface="Carlito"/>
              </a:rPr>
              <a:t>processed </a:t>
            </a:r>
            <a:r>
              <a:rPr dirty="0" sz="2400">
                <a:latin typeface="Carlito"/>
                <a:cs typeface="Carlito"/>
              </a:rPr>
              <a:t>in  </a:t>
            </a:r>
            <a:r>
              <a:rPr dirty="0" sz="2400" spc="-5">
                <a:latin typeface="Carlito"/>
                <a:cs typeface="Carlito"/>
              </a:rPr>
              <a:t>industry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be used </a:t>
            </a:r>
            <a:r>
              <a:rPr dirty="0" sz="2400">
                <a:latin typeface="Carlito"/>
                <a:cs typeface="Carlito"/>
              </a:rPr>
              <a:t>as </a:t>
            </a:r>
            <a:r>
              <a:rPr dirty="0" sz="2400" spc="-20">
                <a:latin typeface="Carlito"/>
                <a:cs typeface="Carlito"/>
              </a:rPr>
              <a:t>food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5">
                <a:latin typeface="Carlito"/>
                <a:cs typeface="Carlito"/>
              </a:rPr>
              <a:t>is called single </a:t>
            </a:r>
            <a:r>
              <a:rPr dirty="0" sz="2400">
                <a:latin typeface="Carlito"/>
                <a:cs typeface="Carlito"/>
              </a:rPr>
              <a:t>cell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protein.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8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Significance of single </a:t>
            </a:r>
            <a:r>
              <a:rPr dirty="0" sz="2400">
                <a:latin typeface="Carlito"/>
                <a:cs typeface="Carlito"/>
              </a:rPr>
              <a:t>cell</a:t>
            </a:r>
            <a:r>
              <a:rPr dirty="0" sz="2400" spc="-5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protein:</a:t>
            </a:r>
            <a:endParaRPr sz="2400">
              <a:latin typeface="Carlito"/>
              <a:cs typeface="Carlito"/>
            </a:endParaRPr>
          </a:p>
          <a:p>
            <a:pPr marL="241300" marR="245745" indent="-229235">
              <a:lnSpc>
                <a:spcPts val="2590"/>
              </a:lnSpc>
              <a:spcBef>
                <a:spcPts val="1040"/>
              </a:spcBef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dirty="0"/>
              <a:t>	</a:t>
            </a:r>
            <a:r>
              <a:rPr dirty="0" sz="2400" spc="-5">
                <a:latin typeface="Carlito"/>
                <a:cs typeface="Carlito"/>
              </a:rPr>
              <a:t>[i] </a:t>
            </a:r>
            <a:r>
              <a:rPr dirty="0" sz="2400">
                <a:latin typeface="Carlito"/>
                <a:cs typeface="Carlito"/>
              </a:rPr>
              <a:t>Its </a:t>
            </a:r>
            <a:r>
              <a:rPr dirty="0" sz="2400" spc="-10">
                <a:latin typeface="Carlito"/>
                <a:cs typeface="Carlito"/>
              </a:rPr>
              <a:t>production </a:t>
            </a:r>
            <a:r>
              <a:rPr dirty="0" sz="2400" spc="-5">
                <a:latin typeface="Carlito"/>
                <a:cs typeface="Carlito"/>
              </a:rPr>
              <a:t>reduces </a:t>
            </a:r>
            <a:r>
              <a:rPr dirty="0" sz="2400" spc="-10">
                <a:latin typeface="Carlito"/>
                <a:cs typeface="Carlito"/>
              </a:rPr>
              <a:t>pollution </a:t>
            </a:r>
            <a:r>
              <a:rPr dirty="0" sz="2400">
                <a:latin typeface="Carlito"/>
                <a:cs typeface="Carlito"/>
              </a:rPr>
              <a:t>as it </a:t>
            </a:r>
            <a:r>
              <a:rPr dirty="0" sz="2400" spc="-5">
                <a:latin typeface="Carlito"/>
                <a:cs typeface="Carlito"/>
              </a:rPr>
              <a:t>uses </a:t>
            </a:r>
            <a:r>
              <a:rPr dirty="0" sz="2400" spc="-15">
                <a:latin typeface="Carlito"/>
                <a:cs typeface="Carlito"/>
              </a:rPr>
              <a:t>organic wastes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10">
                <a:latin typeface="Carlito"/>
                <a:cs typeface="Carlito"/>
              </a:rPr>
              <a:t>industrial  effluents.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[ii] </a:t>
            </a:r>
            <a:r>
              <a:rPr dirty="0" sz="2400" spc="-5">
                <a:latin typeface="Carlito"/>
                <a:cs typeface="Carlito"/>
              </a:rPr>
              <a:t>Single </a:t>
            </a:r>
            <a:r>
              <a:rPr dirty="0" sz="2400">
                <a:latin typeface="Carlito"/>
                <a:cs typeface="Carlito"/>
              </a:rPr>
              <a:t>cell </a:t>
            </a:r>
            <a:r>
              <a:rPr dirty="0" sz="2400" spc="-15">
                <a:latin typeface="Carlito"/>
                <a:cs typeface="Carlito"/>
              </a:rPr>
              <a:t>protein </a:t>
            </a:r>
            <a:r>
              <a:rPr dirty="0" sz="2400" spc="-10">
                <a:latin typeface="Carlito"/>
                <a:cs typeface="Carlito"/>
              </a:rPr>
              <a:t>provides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15">
                <a:latin typeface="Carlito"/>
                <a:cs typeface="Carlito"/>
              </a:rPr>
              <a:t>protein </a:t>
            </a:r>
            <a:r>
              <a:rPr dirty="0" sz="2400" spc="-30">
                <a:latin typeface="Arial"/>
                <a:cs typeface="Arial"/>
              </a:rPr>
              <a:t>–</a:t>
            </a:r>
            <a:r>
              <a:rPr dirty="0" sz="2400" spc="-30">
                <a:latin typeface="Carlito"/>
                <a:cs typeface="Carlito"/>
              </a:rPr>
              <a:t>rich</a:t>
            </a:r>
            <a:r>
              <a:rPr dirty="0" sz="2400" spc="-1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diet</a:t>
            </a:r>
            <a:endParaRPr sz="2400">
              <a:latin typeface="Carlito"/>
              <a:cs typeface="Carlito"/>
            </a:endParaRPr>
          </a:p>
          <a:p>
            <a:pPr marL="241300" marR="221615" indent="-229235">
              <a:lnSpc>
                <a:spcPts val="2590"/>
              </a:lnSpc>
              <a:spcBef>
                <a:spcPts val="105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[iii] It </a:t>
            </a:r>
            <a:r>
              <a:rPr dirty="0" sz="2400" spc="-5">
                <a:latin typeface="Carlito"/>
                <a:cs typeface="Carlito"/>
              </a:rPr>
              <a:t>fulfils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demand of </a:t>
            </a:r>
            <a:r>
              <a:rPr dirty="0" sz="2400" spc="-15">
                <a:latin typeface="Carlito"/>
                <a:cs typeface="Carlito"/>
              </a:rPr>
              <a:t>protein </a:t>
            </a:r>
            <a:r>
              <a:rPr dirty="0" sz="2400" spc="-20">
                <a:latin typeface="Carlito"/>
                <a:cs typeface="Carlito"/>
              </a:rPr>
              <a:t>for </a:t>
            </a:r>
            <a:r>
              <a:rPr dirty="0" sz="2400" spc="-5">
                <a:latin typeface="Carlito"/>
                <a:cs typeface="Carlito"/>
              </a:rPr>
              <a:t>human </a:t>
            </a:r>
            <a:r>
              <a:rPr dirty="0" sz="2400" spc="-10">
                <a:latin typeface="Carlito"/>
                <a:cs typeface="Carlito"/>
              </a:rPr>
              <a:t>diet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20">
                <a:latin typeface="Carlito"/>
                <a:cs typeface="Carlito"/>
              </a:rPr>
              <a:t>takes </a:t>
            </a:r>
            <a:r>
              <a:rPr dirty="0" sz="2400" spc="-15">
                <a:latin typeface="Carlito"/>
                <a:cs typeface="Carlito"/>
              </a:rPr>
              <a:t>off </a:t>
            </a:r>
            <a:r>
              <a:rPr dirty="0" sz="2400" spc="-10">
                <a:latin typeface="Carlito"/>
                <a:cs typeface="Carlito"/>
              </a:rPr>
              <a:t>pressure </a:t>
            </a:r>
            <a:r>
              <a:rPr dirty="0" sz="2400" spc="-5">
                <a:latin typeface="Carlito"/>
                <a:cs typeface="Carlito"/>
              </a:rPr>
              <a:t>on  agricultural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system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27575" y="609676"/>
            <a:ext cx="21424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840"/>
              <a:t>E</a:t>
            </a:r>
            <a:r>
              <a:rPr dirty="0" sz="4400" spc="-875"/>
              <a:t>C</a:t>
            </a:r>
            <a:r>
              <a:rPr dirty="0" sz="4400" spc="-545"/>
              <a:t>O</a:t>
            </a:r>
            <a:r>
              <a:rPr dirty="0" sz="4400" spc="-720"/>
              <a:t>L</a:t>
            </a:r>
            <a:r>
              <a:rPr dirty="0" sz="4400" spc="-605"/>
              <a:t>O</a:t>
            </a:r>
            <a:r>
              <a:rPr dirty="0" sz="4400" spc="-670"/>
              <a:t>G</a:t>
            </a:r>
            <a:r>
              <a:rPr dirty="0" sz="4400" spc="-869"/>
              <a:t>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10172065" cy="143383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What does ecological niche </a:t>
            </a:r>
            <a:r>
              <a:rPr dirty="0" sz="2800" spc="-5">
                <a:latin typeface="Carlito"/>
                <a:cs typeface="Carlito"/>
              </a:rPr>
              <a:t>of an </a:t>
            </a:r>
            <a:r>
              <a:rPr dirty="0" sz="2800" spc="-15">
                <a:latin typeface="Carlito"/>
                <a:cs typeface="Carlito"/>
              </a:rPr>
              <a:t>organism</a:t>
            </a:r>
            <a:r>
              <a:rPr dirty="0" sz="2800" spc="55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represent?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ANS:Ecological </a:t>
            </a:r>
            <a:r>
              <a:rPr dirty="0" sz="2800" spc="-5">
                <a:latin typeface="Carlito"/>
                <a:cs typeface="Carlito"/>
              </a:rPr>
              <a:t>niche of an </a:t>
            </a:r>
            <a:r>
              <a:rPr dirty="0" sz="2800" spc="-15">
                <a:latin typeface="Carlito"/>
                <a:cs typeface="Carlito"/>
              </a:rPr>
              <a:t>organism </a:t>
            </a:r>
            <a:r>
              <a:rPr dirty="0" sz="2800" spc="-35">
                <a:latin typeface="Carlito"/>
                <a:cs typeface="Carlito"/>
              </a:rPr>
              <a:t>refers </a:t>
            </a:r>
            <a:r>
              <a:rPr dirty="0" sz="2800" spc="-15">
                <a:latin typeface="Carlito"/>
                <a:cs typeface="Carlito"/>
              </a:rPr>
              <a:t>to </a:t>
            </a:r>
            <a:r>
              <a:rPr dirty="0" sz="2800" spc="-5">
                <a:latin typeface="Carlito"/>
                <a:cs typeface="Carlito"/>
              </a:rPr>
              <a:t>the </a:t>
            </a:r>
            <a:r>
              <a:rPr dirty="0" sz="2800" spc="-15">
                <a:latin typeface="Carlito"/>
                <a:cs typeface="Carlito"/>
              </a:rPr>
              <a:t>ranges </a:t>
            </a:r>
            <a:r>
              <a:rPr dirty="0" sz="2800">
                <a:latin typeface="Carlito"/>
                <a:cs typeface="Carlito"/>
              </a:rPr>
              <a:t>of </a:t>
            </a:r>
            <a:r>
              <a:rPr dirty="0" sz="2800" spc="-15">
                <a:latin typeface="Carlito"/>
                <a:cs typeface="Carlito"/>
              </a:rPr>
              <a:t>tolerance  </a:t>
            </a:r>
            <a:r>
              <a:rPr dirty="0" sz="2800" spc="-5">
                <a:latin typeface="Carlito"/>
                <a:cs typeface="Carlito"/>
              </a:rPr>
              <a:t>it </a:t>
            </a:r>
            <a:r>
              <a:rPr dirty="0" sz="2800" spc="-10">
                <a:latin typeface="Carlito"/>
                <a:cs typeface="Carlito"/>
              </a:rPr>
              <a:t>utilises </a:t>
            </a:r>
            <a:r>
              <a:rPr dirty="0" sz="2800" spc="-5">
                <a:latin typeface="Carlito"/>
                <a:cs typeface="Carlito"/>
              </a:rPr>
              <a:t>&amp; </a:t>
            </a:r>
            <a:r>
              <a:rPr dirty="0" sz="2800" spc="-10">
                <a:latin typeface="Carlito"/>
                <a:cs typeface="Carlito"/>
              </a:rPr>
              <a:t>itsfuntional </a:t>
            </a:r>
            <a:r>
              <a:rPr dirty="0" sz="2800" spc="-20">
                <a:latin typeface="Carlito"/>
                <a:cs typeface="Carlito"/>
              </a:rPr>
              <a:t>role </a:t>
            </a:r>
            <a:r>
              <a:rPr dirty="0" sz="2800" spc="-5">
                <a:latin typeface="Carlito"/>
                <a:cs typeface="Carlito"/>
              </a:rPr>
              <a:t>in the</a:t>
            </a:r>
            <a:r>
              <a:rPr dirty="0" sz="2800" spc="130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ecosystem.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29792"/>
            <a:ext cx="10299065" cy="353314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dirty="0" sz="2400" spc="-170">
                <a:latin typeface="Arial"/>
                <a:cs typeface="Arial"/>
              </a:rPr>
              <a:t>Name </a:t>
            </a:r>
            <a:r>
              <a:rPr dirty="0" sz="2400" spc="-15">
                <a:latin typeface="Arial"/>
                <a:cs typeface="Arial"/>
              </a:rPr>
              <a:t>two </a:t>
            </a:r>
            <a:r>
              <a:rPr dirty="0" sz="2400" spc="-155">
                <a:latin typeface="Arial"/>
                <a:cs typeface="Arial"/>
              </a:rPr>
              <a:t>basic </a:t>
            </a:r>
            <a:r>
              <a:rPr dirty="0" sz="2400" spc="-110">
                <a:latin typeface="Arial"/>
                <a:cs typeface="Arial"/>
              </a:rPr>
              <a:t>types </a:t>
            </a:r>
            <a:r>
              <a:rPr dirty="0" sz="2400" spc="-20">
                <a:latin typeface="Arial"/>
                <a:cs typeface="Arial"/>
              </a:rPr>
              <a:t>of </a:t>
            </a:r>
            <a:r>
              <a:rPr dirty="0" sz="2400" spc="-55">
                <a:latin typeface="Arial"/>
                <a:cs typeface="Arial"/>
              </a:rPr>
              <a:t>competition </a:t>
            </a:r>
            <a:r>
              <a:rPr dirty="0" sz="2400" spc="-80">
                <a:latin typeface="Arial"/>
                <a:cs typeface="Arial"/>
              </a:rPr>
              <a:t>found </a:t>
            </a:r>
            <a:r>
              <a:rPr dirty="0" sz="2400" spc="-130">
                <a:latin typeface="Arial"/>
                <a:cs typeface="Arial"/>
              </a:rPr>
              <a:t>amongst </a:t>
            </a:r>
            <a:r>
              <a:rPr dirty="0" sz="2400" spc="-140">
                <a:latin typeface="Arial"/>
                <a:cs typeface="Arial"/>
              </a:rPr>
              <a:t>organisms. </a:t>
            </a:r>
            <a:r>
              <a:rPr dirty="0" sz="2400" spc="-105">
                <a:latin typeface="Arial"/>
                <a:cs typeface="Arial"/>
              </a:rPr>
              <a:t>Which </a:t>
            </a:r>
            <a:r>
              <a:rPr dirty="0" sz="2400" spc="-110">
                <a:latin typeface="Arial"/>
                <a:cs typeface="Arial"/>
              </a:rPr>
              <a:t>one </a:t>
            </a:r>
            <a:r>
              <a:rPr dirty="0" sz="2400" spc="-20">
                <a:latin typeface="Arial"/>
                <a:cs typeface="Arial"/>
              </a:rPr>
              <a:t>of</a:t>
            </a:r>
            <a:r>
              <a:rPr dirty="0" sz="2400" spc="-450">
                <a:latin typeface="Arial"/>
                <a:cs typeface="Arial"/>
              </a:rPr>
              <a:t> </a:t>
            </a:r>
            <a:r>
              <a:rPr dirty="0" sz="2400" spc="-55">
                <a:latin typeface="Arial"/>
                <a:cs typeface="Arial"/>
              </a:rPr>
              <a:t>them 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90">
                <a:latin typeface="Arial"/>
                <a:cs typeface="Arial"/>
              </a:rPr>
              <a:t>more </a:t>
            </a:r>
            <a:r>
              <a:rPr dirty="0" sz="2400" spc="-100">
                <a:latin typeface="Arial"/>
                <a:cs typeface="Arial"/>
              </a:rPr>
              <a:t>intense </a:t>
            </a:r>
            <a:r>
              <a:rPr dirty="0" sz="2400" spc="5">
                <a:latin typeface="Arial"/>
                <a:cs typeface="Arial"/>
              </a:rPr>
              <a:t>&amp;</a:t>
            </a:r>
            <a:r>
              <a:rPr dirty="0" sz="2400" spc="-204">
                <a:latin typeface="Arial"/>
                <a:cs typeface="Arial"/>
              </a:rPr>
              <a:t> </a:t>
            </a:r>
            <a:r>
              <a:rPr dirty="0" sz="2400" spc="-140">
                <a:latin typeface="Arial"/>
                <a:cs typeface="Arial"/>
              </a:rPr>
              <a:t>why?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5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The two </a:t>
            </a:r>
            <a:r>
              <a:rPr dirty="0" sz="2800" spc="-5">
                <a:latin typeface="Carlito"/>
                <a:cs typeface="Carlito"/>
              </a:rPr>
              <a:t>types</a:t>
            </a:r>
            <a:r>
              <a:rPr dirty="0" sz="2800" spc="20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are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[i] </a:t>
            </a:r>
            <a:r>
              <a:rPr dirty="0" sz="2800" spc="-15">
                <a:latin typeface="Carlito"/>
                <a:cs typeface="Carlito"/>
              </a:rPr>
              <a:t>Interspecific</a:t>
            </a:r>
            <a:r>
              <a:rPr dirty="0" sz="2800" spc="3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competition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[ii] </a:t>
            </a:r>
            <a:r>
              <a:rPr dirty="0" sz="2800" spc="-10">
                <a:latin typeface="Carlito"/>
                <a:cs typeface="Carlito"/>
              </a:rPr>
              <a:t>Intraspecific</a:t>
            </a:r>
            <a:r>
              <a:rPr dirty="0" sz="2800" spc="4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competition</a:t>
            </a:r>
            <a:endParaRPr sz="2800">
              <a:latin typeface="Carlito"/>
              <a:cs typeface="Carlito"/>
            </a:endParaRPr>
          </a:p>
          <a:p>
            <a:pPr marL="241300" marR="1731010" indent="-229235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The intraspecific competition </a:t>
            </a:r>
            <a:r>
              <a:rPr dirty="0" sz="2800" spc="-5">
                <a:latin typeface="Carlito"/>
                <a:cs typeface="Carlito"/>
              </a:rPr>
              <a:t>is </a:t>
            </a:r>
            <a:r>
              <a:rPr dirty="0" sz="2800" spc="-15">
                <a:latin typeface="Carlito"/>
                <a:cs typeface="Carlito"/>
              </a:rPr>
              <a:t>more intense </a:t>
            </a:r>
            <a:r>
              <a:rPr dirty="0" sz="2800" spc="-10">
                <a:latin typeface="Carlito"/>
                <a:cs typeface="Carlito"/>
              </a:rPr>
              <a:t>because </a:t>
            </a:r>
            <a:r>
              <a:rPr dirty="0" sz="2800" spc="-5">
                <a:latin typeface="Carlito"/>
                <a:cs typeface="Carlito"/>
              </a:rPr>
              <a:t>the  </a:t>
            </a:r>
            <a:r>
              <a:rPr dirty="0" sz="2800" spc="-15">
                <a:latin typeface="Carlito"/>
                <a:cs typeface="Carlito"/>
              </a:rPr>
              <a:t>requirements </a:t>
            </a:r>
            <a:r>
              <a:rPr dirty="0" sz="2800" spc="-5">
                <a:latin typeface="Carlito"/>
                <a:cs typeface="Carlito"/>
              </a:rPr>
              <a:t>of the </a:t>
            </a:r>
            <a:r>
              <a:rPr dirty="0" sz="2800" spc="-10">
                <a:latin typeface="Carlito"/>
                <a:cs typeface="Carlito"/>
              </a:rPr>
              <a:t>individual </a:t>
            </a:r>
            <a:r>
              <a:rPr dirty="0" sz="2800" spc="-5">
                <a:latin typeface="Carlito"/>
                <a:cs typeface="Carlito"/>
              </a:rPr>
              <a:t>of the </a:t>
            </a:r>
            <a:r>
              <a:rPr dirty="0" sz="2800" spc="-10">
                <a:latin typeface="Carlito"/>
                <a:cs typeface="Carlito"/>
              </a:rPr>
              <a:t>species </a:t>
            </a:r>
            <a:r>
              <a:rPr dirty="0" sz="2800" spc="-20">
                <a:latin typeface="Carlito"/>
                <a:cs typeface="Carlito"/>
              </a:rPr>
              <a:t>are</a:t>
            </a:r>
            <a:r>
              <a:rPr dirty="0" sz="2800" spc="1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similar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794384"/>
            <a:ext cx="10019665" cy="3427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45">
                <a:latin typeface="Arial"/>
                <a:cs typeface="Arial"/>
              </a:rPr>
              <a:t>Why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70">
                <a:latin typeface="Arial"/>
                <a:cs typeface="Arial"/>
              </a:rPr>
              <a:t>predation </a:t>
            </a:r>
            <a:r>
              <a:rPr dirty="0" sz="2400" spc="-80">
                <a:latin typeface="Arial"/>
                <a:cs typeface="Arial"/>
              </a:rPr>
              <a:t>required </a:t>
            </a:r>
            <a:r>
              <a:rPr dirty="0" sz="2400" spc="-50">
                <a:latin typeface="Arial"/>
                <a:cs typeface="Arial"/>
              </a:rPr>
              <a:t>in </a:t>
            </a:r>
            <a:r>
              <a:rPr dirty="0" sz="2400" spc="-210">
                <a:latin typeface="Arial"/>
                <a:cs typeface="Arial"/>
              </a:rPr>
              <a:t>a </a:t>
            </a:r>
            <a:r>
              <a:rPr dirty="0" sz="2400" spc="-85">
                <a:latin typeface="Arial"/>
                <a:cs typeface="Arial"/>
              </a:rPr>
              <a:t>community </a:t>
            </a:r>
            <a:r>
              <a:rPr dirty="0" sz="2400" spc="-20">
                <a:latin typeface="Arial"/>
                <a:cs typeface="Arial"/>
              </a:rPr>
              <a:t>of </a:t>
            </a:r>
            <a:r>
              <a:rPr dirty="0" sz="2400" spc="-45">
                <a:latin typeface="Arial"/>
                <a:cs typeface="Arial"/>
              </a:rPr>
              <a:t>different</a:t>
            </a:r>
            <a:r>
              <a:rPr dirty="0" sz="2400" spc="-409">
                <a:latin typeface="Arial"/>
                <a:cs typeface="Arial"/>
              </a:rPr>
              <a:t> </a:t>
            </a:r>
            <a:r>
              <a:rPr dirty="0" sz="2400" spc="-155">
                <a:latin typeface="Arial"/>
                <a:cs typeface="Arial"/>
              </a:rPr>
              <a:t>organisms?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[i]It </a:t>
            </a:r>
            <a:r>
              <a:rPr dirty="0" sz="2400" spc="-20">
                <a:latin typeface="Carlito"/>
                <a:cs typeface="Carlito"/>
              </a:rPr>
              <a:t>keeps </a:t>
            </a:r>
            <a:r>
              <a:rPr dirty="0" sz="2400" spc="-15">
                <a:latin typeface="Carlito"/>
                <a:cs typeface="Carlito"/>
              </a:rPr>
              <a:t>prey </a:t>
            </a:r>
            <a:r>
              <a:rPr dirty="0" sz="2400" spc="-10">
                <a:latin typeface="Carlito"/>
                <a:cs typeface="Carlito"/>
              </a:rPr>
              <a:t>population </a:t>
            </a:r>
            <a:r>
              <a:rPr dirty="0" sz="2400" spc="-5">
                <a:latin typeface="Carlito"/>
                <a:cs typeface="Carlito"/>
              </a:rPr>
              <a:t>under</a:t>
            </a:r>
            <a:r>
              <a:rPr dirty="0" sz="2400" spc="25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control</a:t>
            </a:r>
            <a:endParaRPr sz="2400">
              <a:latin typeface="Carlito"/>
              <a:cs typeface="Carlito"/>
            </a:endParaRPr>
          </a:p>
          <a:p>
            <a:pPr marL="241300" marR="1020444" indent="-229235">
              <a:lnSpc>
                <a:spcPts val="2590"/>
              </a:lnSpc>
              <a:spcBef>
                <a:spcPts val="105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[ii]It helps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maintaining species </a:t>
            </a:r>
            <a:r>
              <a:rPr dirty="0" sz="2400" spc="-10">
                <a:latin typeface="Carlito"/>
                <a:cs typeface="Carlito"/>
              </a:rPr>
              <a:t>diversity </a:t>
            </a:r>
            <a:r>
              <a:rPr dirty="0" sz="2400">
                <a:latin typeface="Carlito"/>
                <a:cs typeface="Carlito"/>
              </a:rPr>
              <a:t>in a </a:t>
            </a:r>
            <a:r>
              <a:rPr dirty="0" sz="2400" spc="-5">
                <a:latin typeface="Carlito"/>
                <a:cs typeface="Carlito"/>
              </a:rPr>
              <a:t>reducing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intensity </a:t>
            </a:r>
            <a:r>
              <a:rPr dirty="0" sz="2400" spc="-5">
                <a:latin typeface="Carlito"/>
                <a:cs typeface="Carlito"/>
              </a:rPr>
              <a:t>of  competition </a:t>
            </a:r>
            <a:r>
              <a:rPr dirty="0" sz="2400">
                <a:latin typeface="Carlito"/>
                <a:cs typeface="Carlito"/>
              </a:rPr>
              <a:t>among </a:t>
            </a:r>
            <a:r>
              <a:rPr dirty="0" sz="2400" spc="-5">
                <a:latin typeface="Carlito"/>
                <a:cs typeface="Carlito"/>
              </a:rPr>
              <a:t>competing </a:t>
            </a:r>
            <a:r>
              <a:rPr dirty="0" sz="2400" spc="-15">
                <a:latin typeface="Carlito"/>
                <a:cs typeface="Carlito"/>
              </a:rPr>
              <a:t>prey</a:t>
            </a:r>
            <a:r>
              <a:rPr dirty="0" sz="2400" spc="-8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species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[iii]It </a:t>
            </a:r>
            <a:r>
              <a:rPr dirty="0" sz="2400">
                <a:latin typeface="Carlito"/>
                <a:cs typeface="Carlito"/>
              </a:rPr>
              <a:t>acts as a </a:t>
            </a:r>
            <a:r>
              <a:rPr dirty="0" sz="2400" spc="-10">
                <a:latin typeface="Carlito"/>
                <a:cs typeface="Carlito"/>
              </a:rPr>
              <a:t>conduit </a:t>
            </a:r>
            <a:r>
              <a:rPr dirty="0" sz="2400" spc="-20">
                <a:latin typeface="Carlito"/>
                <a:cs typeface="Carlito"/>
              </a:rPr>
              <a:t>for </a:t>
            </a:r>
            <a:r>
              <a:rPr dirty="0" sz="2400" spc="-5">
                <a:latin typeface="Carlito"/>
                <a:cs typeface="Carlito"/>
              </a:rPr>
              <a:t>energy </a:t>
            </a:r>
            <a:r>
              <a:rPr dirty="0" sz="2400" spc="-20">
                <a:latin typeface="Carlito"/>
                <a:cs typeface="Carlito"/>
              </a:rPr>
              <a:t>transfer </a:t>
            </a:r>
            <a:r>
              <a:rPr dirty="0" sz="2400" spc="-10">
                <a:latin typeface="Carlito"/>
                <a:cs typeface="Carlito"/>
              </a:rPr>
              <a:t>across trophic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levels</a:t>
            </a:r>
            <a:endParaRPr sz="2400">
              <a:latin typeface="Carlito"/>
              <a:cs typeface="Carlito"/>
            </a:endParaRPr>
          </a:p>
          <a:p>
            <a:pPr marL="241300" marR="5080" indent="-229235">
              <a:lnSpc>
                <a:spcPts val="2590"/>
              </a:lnSpc>
              <a:spcBef>
                <a:spcPts val="103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[iv]Biological </a:t>
            </a:r>
            <a:r>
              <a:rPr dirty="0" sz="2400" spc="-15">
                <a:latin typeface="Carlito"/>
                <a:cs typeface="Carlito"/>
              </a:rPr>
              <a:t>control </a:t>
            </a:r>
            <a:r>
              <a:rPr dirty="0" sz="2400" spc="-5">
                <a:latin typeface="Carlito"/>
                <a:cs typeface="Carlito"/>
              </a:rPr>
              <a:t>methods </a:t>
            </a:r>
            <a:r>
              <a:rPr dirty="0" sz="2400" spc="-10">
                <a:latin typeface="Carlito"/>
                <a:cs typeface="Carlito"/>
              </a:rPr>
              <a:t>adopted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agricultural </a:t>
            </a:r>
            <a:r>
              <a:rPr dirty="0" sz="2400" spc="-10">
                <a:latin typeface="Carlito"/>
                <a:cs typeface="Carlito"/>
              </a:rPr>
              <a:t>pest </a:t>
            </a:r>
            <a:r>
              <a:rPr dirty="0" sz="2400" spc="-15">
                <a:latin typeface="Carlito"/>
                <a:cs typeface="Carlito"/>
              </a:rPr>
              <a:t>control are </a:t>
            </a:r>
            <a:r>
              <a:rPr dirty="0" sz="2400" spc="-5">
                <a:latin typeface="Carlito"/>
                <a:cs typeface="Carlito"/>
              </a:rPr>
              <a:t>based on  </a:t>
            </a:r>
            <a:r>
              <a:rPr dirty="0" sz="2400">
                <a:latin typeface="Carlito"/>
                <a:cs typeface="Carlito"/>
              </a:rPr>
              <a:t>the ability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predator to </a:t>
            </a:r>
            <a:r>
              <a:rPr dirty="0" sz="2400" spc="-10">
                <a:latin typeface="Carlito"/>
                <a:cs typeface="Carlito"/>
              </a:rPr>
              <a:t>regulate prey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population.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65201"/>
            <a:ext cx="10345420" cy="205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</a:pPr>
            <a:r>
              <a:rPr dirty="0" sz="2400" spc="-140">
                <a:latin typeface="Arial"/>
                <a:cs typeface="Arial"/>
              </a:rPr>
              <a:t>Sometimes</a:t>
            </a:r>
            <a:r>
              <a:rPr dirty="0" sz="2400" spc="-120">
                <a:latin typeface="Arial"/>
                <a:cs typeface="Arial"/>
              </a:rPr>
              <a:t> </a:t>
            </a:r>
            <a:r>
              <a:rPr dirty="0" sz="2400" spc="-110">
                <a:latin typeface="Arial"/>
                <a:cs typeface="Arial"/>
              </a:rPr>
              <a:t>due</a:t>
            </a:r>
            <a:r>
              <a:rPr dirty="0" sz="2400" spc="-1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40">
                <a:latin typeface="Arial"/>
                <a:cs typeface="Arial"/>
              </a:rPr>
              <a:t> </a:t>
            </a:r>
            <a:r>
              <a:rPr dirty="0" sz="2400" spc="-40">
                <a:latin typeface="Arial"/>
                <a:cs typeface="Arial"/>
              </a:rPr>
              <a:t>biotic</a:t>
            </a:r>
            <a:r>
              <a:rPr dirty="0" sz="2400" spc="-125">
                <a:latin typeface="Arial"/>
                <a:cs typeface="Arial"/>
              </a:rPr>
              <a:t> </a:t>
            </a:r>
            <a:r>
              <a:rPr dirty="0" sz="2400" spc="-40">
                <a:latin typeface="Arial"/>
                <a:cs typeface="Arial"/>
              </a:rPr>
              <a:t>/abiotic</a:t>
            </a:r>
            <a:r>
              <a:rPr dirty="0" sz="2400" spc="-130">
                <a:latin typeface="Arial"/>
                <a:cs typeface="Arial"/>
              </a:rPr>
              <a:t> </a:t>
            </a:r>
            <a:r>
              <a:rPr dirty="0" sz="2400" spc="-60">
                <a:latin typeface="Arial"/>
                <a:cs typeface="Arial"/>
              </a:rPr>
              <a:t>factor</a:t>
            </a:r>
            <a:r>
              <a:rPr dirty="0" sz="2400" spc="-135">
                <a:latin typeface="Arial"/>
                <a:cs typeface="Arial"/>
              </a:rPr>
              <a:t> </a:t>
            </a:r>
            <a:r>
              <a:rPr dirty="0" sz="2400" spc="-40">
                <a:latin typeface="Arial"/>
                <a:cs typeface="Arial"/>
              </a:rPr>
              <a:t>the</a:t>
            </a:r>
            <a:r>
              <a:rPr dirty="0" sz="2400" spc="-120">
                <a:latin typeface="Arial"/>
                <a:cs typeface="Arial"/>
              </a:rPr>
              <a:t> </a:t>
            </a:r>
            <a:r>
              <a:rPr dirty="0" sz="2400" spc="-125">
                <a:latin typeface="Arial"/>
                <a:cs typeface="Arial"/>
              </a:rPr>
              <a:t>climax</a:t>
            </a:r>
            <a:r>
              <a:rPr dirty="0" sz="2400" spc="-135">
                <a:latin typeface="Arial"/>
                <a:cs typeface="Arial"/>
              </a:rPr>
              <a:t> </a:t>
            </a:r>
            <a:r>
              <a:rPr dirty="0" sz="2400" spc="-100">
                <a:latin typeface="Arial"/>
                <a:cs typeface="Arial"/>
              </a:rPr>
              <a:t>remain</a:t>
            </a:r>
            <a:r>
              <a:rPr dirty="0" sz="2400" spc="-140">
                <a:latin typeface="Arial"/>
                <a:cs typeface="Arial"/>
              </a:rPr>
              <a:t> </a:t>
            </a:r>
            <a:r>
              <a:rPr dirty="0" sz="2400" spc="-50">
                <a:latin typeface="Arial"/>
                <a:cs typeface="Arial"/>
              </a:rPr>
              <a:t>in</a:t>
            </a:r>
            <a:r>
              <a:rPr dirty="0" sz="2400" spc="-120">
                <a:latin typeface="Arial"/>
                <a:cs typeface="Arial"/>
              </a:rPr>
              <a:t> </a:t>
            </a:r>
            <a:r>
              <a:rPr dirty="0" sz="2400" spc="-210">
                <a:latin typeface="Arial"/>
                <a:cs typeface="Arial"/>
              </a:rPr>
              <a:t>a</a:t>
            </a:r>
            <a:r>
              <a:rPr dirty="0" sz="2400" spc="-125">
                <a:latin typeface="Arial"/>
                <a:cs typeface="Arial"/>
              </a:rPr>
              <a:t> </a:t>
            </a:r>
            <a:r>
              <a:rPr dirty="0" sz="2400" spc="-65">
                <a:latin typeface="Arial"/>
                <a:cs typeface="Arial"/>
              </a:rPr>
              <a:t>particular</a:t>
            </a:r>
            <a:r>
              <a:rPr dirty="0" sz="2400" spc="-145">
                <a:latin typeface="Arial"/>
                <a:cs typeface="Arial"/>
              </a:rPr>
              <a:t> </a:t>
            </a:r>
            <a:r>
              <a:rPr dirty="0" sz="2400" spc="-135">
                <a:latin typeface="Arial"/>
                <a:cs typeface="Arial"/>
              </a:rPr>
              <a:t>seral</a:t>
            </a:r>
            <a:r>
              <a:rPr dirty="0" sz="2400" spc="-140">
                <a:latin typeface="Arial"/>
                <a:cs typeface="Arial"/>
              </a:rPr>
              <a:t> </a:t>
            </a:r>
            <a:r>
              <a:rPr dirty="0" sz="2400" spc="-160">
                <a:latin typeface="Arial"/>
                <a:cs typeface="Arial"/>
              </a:rPr>
              <a:t>stage</a:t>
            </a:r>
            <a:endParaRPr sz="2400">
              <a:latin typeface="Arial"/>
              <a:cs typeface="Arial"/>
            </a:endParaRPr>
          </a:p>
          <a:p>
            <a:pPr marL="12700" marR="374015">
              <a:lnSpc>
                <a:spcPts val="2590"/>
              </a:lnSpc>
              <a:spcBef>
                <a:spcPts val="180"/>
              </a:spcBef>
            </a:pPr>
            <a:r>
              <a:rPr dirty="0" sz="2400" spc="-105">
                <a:latin typeface="Arial"/>
                <a:cs typeface="Arial"/>
              </a:rPr>
              <a:t>{pre-climax}</a:t>
            </a:r>
            <a:r>
              <a:rPr dirty="0" sz="2400" spc="-145">
                <a:latin typeface="Arial"/>
                <a:cs typeface="Arial"/>
              </a:rPr>
              <a:t> </a:t>
            </a:r>
            <a:r>
              <a:rPr dirty="0" sz="2400" spc="-15">
                <a:latin typeface="Arial"/>
                <a:cs typeface="Arial"/>
              </a:rPr>
              <a:t>without</a:t>
            </a:r>
            <a:r>
              <a:rPr dirty="0" sz="2400" spc="-135">
                <a:latin typeface="Arial"/>
                <a:cs typeface="Arial"/>
              </a:rPr>
              <a:t> </a:t>
            </a:r>
            <a:r>
              <a:rPr dirty="0" sz="2400" spc="-125">
                <a:latin typeface="Arial"/>
                <a:cs typeface="Arial"/>
              </a:rPr>
              <a:t>reaching</a:t>
            </a:r>
            <a:r>
              <a:rPr dirty="0" sz="2400" spc="-120">
                <a:latin typeface="Arial"/>
                <a:cs typeface="Arial"/>
              </a:rPr>
              <a:t> </a:t>
            </a:r>
            <a:r>
              <a:rPr dirty="0" sz="2400" spc="-40">
                <a:latin typeface="Arial"/>
                <a:cs typeface="Arial"/>
              </a:rPr>
              <a:t>the</a:t>
            </a:r>
            <a:r>
              <a:rPr dirty="0" sz="2400" spc="-130">
                <a:latin typeface="Arial"/>
                <a:cs typeface="Arial"/>
              </a:rPr>
              <a:t> </a:t>
            </a:r>
            <a:r>
              <a:rPr dirty="0" sz="2400" spc="-125">
                <a:latin typeface="Arial"/>
                <a:cs typeface="Arial"/>
              </a:rPr>
              <a:t>climax</a:t>
            </a:r>
            <a:r>
              <a:rPr dirty="0" sz="2400" spc="-120">
                <a:latin typeface="Arial"/>
                <a:cs typeface="Arial"/>
              </a:rPr>
              <a:t> </a:t>
            </a:r>
            <a:r>
              <a:rPr dirty="0" sz="2400" spc="-80">
                <a:latin typeface="Arial"/>
                <a:cs typeface="Arial"/>
              </a:rPr>
              <a:t>.</a:t>
            </a:r>
            <a:r>
              <a:rPr dirty="0" sz="2400" spc="-130">
                <a:latin typeface="Arial"/>
                <a:cs typeface="Arial"/>
              </a:rPr>
              <a:t> </a:t>
            </a:r>
            <a:r>
              <a:rPr dirty="0" sz="2400" spc="-180">
                <a:latin typeface="Arial"/>
                <a:cs typeface="Arial"/>
              </a:rPr>
              <a:t>Do</a:t>
            </a:r>
            <a:r>
              <a:rPr dirty="0" sz="2400" spc="-120">
                <a:latin typeface="Arial"/>
                <a:cs typeface="Arial"/>
              </a:rPr>
              <a:t> you </a:t>
            </a:r>
            <a:r>
              <a:rPr dirty="0" sz="2400" spc="-150">
                <a:latin typeface="Arial"/>
                <a:cs typeface="Arial"/>
              </a:rPr>
              <a:t>agree</a:t>
            </a:r>
            <a:r>
              <a:rPr dirty="0" sz="2400" spc="-13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with</a:t>
            </a:r>
            <a:r>
              <a:rPr dirty="0" sz="2400" spc="-130">
                <a:latin typeface="Arial"/>
                <a:cs typeface="Arial"/>
              </a:rPr>
              <a:t> </a:t>
            </a:r>
            <a:r>
              <a:rPr dirty="0" sz="2400" spc="-65">
                <a:latin typeface="Arial"/>
                <a:cs typeface="Arial"/>
              </a:rPr>
              <a:t>this</a:t>
            </a:r>
            <a:r>
              <a:rPr dirty="0" sz="2400" spc="-120">
                <a:latin typeface="Arial"/>
                <a:cs typeface="Arial"/>
              </a:rPr>
              <a:t> </a:t>
            </a:r>
            <a:r>
              <a:rPr dirty="0" sz="2400" spc="-85">
                <a:latin typeface="Arial"/>
                <a:cs typeface="Arial"/>
              </a:rPr>
              <a:t>statement,</a:t>
            </a:r>
            <a:r>
              <a:rPr dirty="0" sz="2400" spc="-14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If</a:t>
            </a:r>
            <a:r>
              <a:rPr dirty="0" sz="2400" spc="-125">
                <a:latin typeface="Arial"/>
                <a:cs typeface="Arial"/>
              </a:rPr>
              <a:t> </a:t>
            </a:r>
            <a:r>
              <a:rPr dirty="0" sz="2400" spc="-204">
                <a:latin typeface="Arial"/>
                <a:cs typeface="Arial"/>
              </a:rPr>
              <a:t>yes  </a:t>
            </a:r>
            <a:r>
              <a:rPr dirty="0" sz="2400" spc="-135">
                <a:latin typeface="Arial"/>
                <a:cs typeface="Arial"/>
              </a:rPr>
              <a:t>give </a:t>
            </a:r>
            <a:r>
              <a:rPr dirty="0" sz="2400" spc="-204">
                <a:latin typeface="Arial"/>
                <a:cs typeface="Arial"/>
              </a:rPr>
              <a:t>a </a:t>
            </a:r>
            <a:r>
              <a:rPr dirty="0" sz="2400" spc="-95">
                <a:latin typeface="Arial"/>
                <a:cs typeface="Arial"/>
              </a:rPr>
              <a:t>suitable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 spc="-140">
                <a:latin typeface="Arial"/>
                <a:cs typeface="Arial"/>
              </a:rPr>
              <a:t>example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 marL="241300" marR="5080" indent="-229235">
              <a:lnSpc>
                <a:spcPts val="259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This </a:t>
            </a:r>
            <a:r>
              <a:rPr dirty="0" sz="2400" spc="-10">
                <a:latin typeface="Carlito"/>
                <a:cs typeface="Carlito"/>
              </a:rPr>
              <a:t>can </a:t>
            </a:r>
            <a:r>
              <a:rPr dirty="0" sz="2400" spc="-5">
                <a:latin typeface="Carlito"/>
                <a:cs typeface="Carlito"/>
              </a:rPr>
              <a:t>happen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cases of </a:t>
            </a:r>
            <a:r>
              <a:rPr dirty="0" sz="2400" spc="-20">
                <a:latin typeface="Carlito"/>
                <a:cs typeface="Carlito"/>
              </a:rPr>
              <a:t>forest </a:t>
            </a:r>
            <a:r>
              <a:rPr dirty="0" sz="2400" spc="-10">
                <a:latin typeface="Carlito"/>
                <a:cs typeface="Carlito"/>
              </a:rPr>
              <a:t>fires, </a:t>
            </a:r>
            <a:r>
              <a:rPr dirty="0" sz="2400">
                <a:latin typeface="Carlito"/>
                <a:cs typeface="Carlito"/>
              </a:rPr>
              <a:t>landslide, in </a:t>
            </a:r>
            <a:r>
              <a:rPr dirty="0" sz="2400" spc="-5">
                <a:latin typeface="Carlito"/>
                <a:cs typeface="Carlito"/>
              </a:rPr>
              <a:t>soil </a:t>
            </a:r>
            <a:r>
              <a:rPr dirty="0" sz="2400" spc="-10">
                <a:latin typeface="Carlito"/>
                <a:cs typeface="Carlito"/>
              </a:rPr>
              <a:t>characteristics, &amp;increase 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15">
                <a:latin typeface="Carlito"/>
                <a:cs typeface="Carlito"/>
              </a:rPr>
              <a:t>herbivore </a:t>
            </a:r>
            <a:r>
              <a:rPr dirty="0" sz="2400" spc="-10">
                <a:latin typeface="Carlito"/>
                <a:cs typeface="Carlito"/>
              </a:rPr>
              <a:t>population </a:t>
            </a:r>
            <a:r>
              <a:rPr dirty="0" sz="2400" spc="-5">
                <a:latin typeface="Carlito"/>
                <a:cs typeface="Carlito"/>
              </a:rPr>
              <a:t>leading </a:t>
            </a:r>
            <a:r>
              <a:rPr dirty="0" sz="2400" spc="-15">
                <a:latin typeface="Carlito"/>
                <a:cs typeface="Carlito"/>
              </a:rPr>
              <a:t>to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over-grazing.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361568"/>
            <a:ext cx="10125075" cy="373316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2700" marR="6050915">
              <a:lnSpc>
                <a:spcPts val="2380"/>
              </a:lnSpc>
              <a:spcBef>
                <a:spcPts val="390"/>
              </a:spcBef>
            </a:pPr>
            <a:r>
              <a:rPr dirty="0" sz="2200" spc="-85">
                <a:latin typeface="Arial"/>
                <a:cs typeface="Arial"/>
              </a:rPr>
              <a:t>What </a:t>
            </a:r>
            <a:r>
              <a:rPr dirty="0" sz="2200" spc="-20">
                <a:latin typeface="Arial"/>
                <a:cs typeface="Arial"/>
              </a:rPr>
              <a:t>will </a:t>
            </a:r>
            <a:r>
              <a:rPr dirty="0" sz="2200" spc="-114">
                <a:latin typeface="Arial"/>
                <a:cs typeface="Arial"/>
              </a:rPr>
              <a:t>happen </a:t>
            </a:r>
            <a:r>
              <a:rPr dirty="0" sz="2200">
                <a:latin typeface="Arial"/>
                <a:cs typeface="Arial"/>
              </a:rPr>
              <a:t>to </a:t>
            </a:r>
            <a:r>
              <a:rPr dirty="0" sz="2200" spc="-140">
                <a:latin typeface="Arial"/>
                <a:cs typeface="Arial"/>
              </a:rPr>
              <a:t>an </a:t>
            </a:r>
            <a:r>
              <a:rPr dirty="0" sz="2200" spc="-150">
                <a:latin typeface="Arial"/>
                <a:cs typeface="Arial"/>
              </a:rPr>
              <a:t>ecosystem</a:t>
            </a:r>
            <a:r>
              <a:rPr dirty="0" sz="2200" spc="-285">
                <a:latin typeface="Arial"/>
                <a:cs typeface="Arial"/>
              </a:rPr>
              <a:t> </a:t>
            </a:r>
            <a:r>
              <a:rPr dirty="0" sz="2200" spc="20">
                <a:latin typeface="Arial"/>
                <a:cs typeface="Arial"/>
              </a:rPr>
              <a:t>if  </a:t>
            </a:r>
            <a:r>
              <a:rPr dirty="0" sz="2200" spc="-85">
                <a:latin typeface="Arial"/>
                <a:cs typeface="Arial"/>
              </a:rPr>
              <a:t>All </a:t>
            </a:r>
            <a:r>
              <a:rPr dirty="0" sz="2200" spc="-110">
                <a:latin typeface="Arial"/>
                <a:cs typeface="Arial"/>
              </a:rPr>
              <a:t>producers </a:t>
            </a:r>
            <a:r>
              <a:rPr dirty="0" sz="2200" spc="-114">
                <a:latin typeface="Arial"/>
                <a:cs typeface="Arial"/>
              </a:rPr>
              <a:t>are</a:t>
            </a:r>
            <a:r>
              <a:rPr dirty="0" sz="2200" spc="-105">
                <a:latin typeface="Arial"/>
                <a:cs typeface="Arial"/>
              </a:rPr>
              <a:t> </a:t>
            </a:r>
            <a:r>
              <a:rPr dirty="0" sz="2200" spc="-110">
                <a:latin typeface="Arial"/>
                <a:cs typeface="Arial"/>
              </a:rPr>
              <a:t>removed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205"/>
              </a:lnSpc>
            </a:pPr>
            <a:r>
              <a:rPr dirty="0" sz="2200" spc="-85">
                <a:latin typeface="Arial"/>
                <a:cs typeface="Arial"/>
              </a:rPr>
              <a:t>All </a:t>
            </a:r>
            <a:r>
              <a:rPr dirty="0" sz="2200" spc="-140">
                <a:latin typeface="Arial"/>
                <a:cs typeface="Arial"/>
              </a:rPr>
              <a:t>organisms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80">
                <a:latin typeface="Arial"/>
                <a:cs typeface="Arial"/>
              </a:rPr>
              <a:t>herbivore </a:t>
            </a:r>
            <a:r>
              <a:rPr dirty="0" sz="2200" spc="-95">
                <a:latin typeface="Arial"/>
                <a:cs typeface="Arial"/>
              </a:rPr>
              <a:t>level </a:t>
            </a:r>
            <a:r>
              <a:rPr dirty="0" sz="2200" spc="-114">
                <a:latin typeface="Arial"/>
                <a:cs typeface="Arial"/>
              </a:rPr>
              <a:t>are</a:t>
            </a:r>
            <a:r>
              <a:rPr dirty="0" sz="2200" spc="-165">
                <a:latin typeface="Arial"/>
                <a:cs typeface="Arial"/>
              </a:rPr>
              <a:t> </a:t>
            </a:r>
            <a:r>
              <a:rPr dirty="0" sz="2200" spc="-75">
                <a:latin typeface="Arial"/>
                <a:cs typeface="Arial"/>
              </a:rPr>
              <a:t>eliminated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510"/>
              </a:lnSpc>
            </a:pPr>
            <a:r>
              <a:rPr dirty="0" sz="2200" spc="-85">
                <a:latin typeface="Arial"/>
                <a:cs typeface="Arial"/>
              </a:rPr>
              <a:t>All </a:t>
            </a:r>
            <a:r>
              <a:rPr dirty="0" sz="2200" spc="-30">
                <a:latin typeface="Arial"/>
                <a:cs typeface="Arial"/>
              </a:rPr>
              <a:t>top </a:t>
            </a:r>
            <a:r>
              <a:rPr dirty="0" sz="2200" spc="-95">
                <a:latin typeface="Arial"/>
                <a:cs typeface="Arial"/>
              </a:rPr>
              <a:t>carnivore </a:t>
            </a:r>
            <a:r>
              <a:rPr dirty="0" sz="2200" spc="-65">
                <a:latin typeface="Arial"/>
                <a:cs typeface="Arial"/>
              </a:rPr>
              <a:t>population </a:t>
            </a:r>
            <a:r>
              <a:rPr dirty="0" sz="2200" spc="-130">
                <a:latin typeface="Arial"/>
                <a:cs typeface="Arial"/>
              </a:rPr>
              <a:t>is</a:t>
            </a:r>
            <a:r>
              <a:rPr dirty="0" sz="2200" spc="-225">
                <a:latin typeface="Arial"/>
                <a:cs typeface="Arial"/>
              </a:rPr>
              <a:t> </a:t>
            </a:r>
            <a:r>
              <a:rPr dirty="0" sz="2200" spc="-105">
                <a:latin typeface="Arial"/>
                <a:cs typeface="Arial"/>
              </a:rPr>
              <a:t>removed</a:t>
            </a:r>
            <a:endParaRPr sz="2200">
              <a:latin typeface="Arial"/>
              <a:cs typeface="Arial"/>
            </a:endParaRPr>
          </a:p>
          <a:p>
            <a:pPr marL="241300" marR="200660" indent="-229235">
              <a:lnSpc>
                <a:spcPts val="2590"/>
              </a:lnSpc>
              <a:spcBef>
                <a:spcPts val="19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[i] Reduction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primary </a:t>
            </a:r>
            <a:r>
              <a:rPr dirty="0" sz="2400" spc="-20">
                <a:latin typeface="Carlito"/>
                <a:cs typeface="Carlito"/>
              </a:rPr>
              <a:t>productivity. </a:t>
            </a:r>
            <a:r>
              <a:rPr dirty="0" sz="2400">
                <a:latin typeface="Carlito"/>
                <a:cs typeface="Carlito"/>
              </a:rPr>
              <a:t>No </a:t>
            </a:r>
            <a:r>
              <a:rPr dirty="0" sz="2400" spc="-5">
                <a:latin typeface="Carlito"/>
                <a:cs typeface="Carlito"/>
              </a:rPr>
              <a:t>biomass </a:t>
            </a:r>
            <a:r>
              <a:rPr dirty="0" sz="2400" spc="-10">
                <a:latin typeface="Carlito"/>
                <a:cs typeface="Carlito"/>
              </a:rPr>
              <a:t>available </a:t>
            </a:r>
            <a:r>
              <a:rPr dirty="0" sz="2400" spc="-20">
                <a:latin typeface="Carlito"/>
                <a:cs typeface="Carlito"/>
              </a:rPr>
              <a:t>for </a:t>
            </a:r>
            <a:r>
              <a:rPr dirty="0" sz="2400" spc="-10">
                <a:latin typeface="Carlito"/>
                <a:cs typeface="Carlito"/>
              </a:rPr>
              <a:t>consumption by  </a:t>
            </a:r>
            <a:r>
              <a:rPr dirty="0" sz="2400" spc="-5">
                <a:latin typeface="Carlito"/>
                <a:cs typeface="Carlito"/>
              </a:rPr>
              <a:t>higher </a:t>
            </a:r>
            <a:r>
              <a:rPr dirty="0" sz="2400" spc="-10">
                <a:latin typeface="Carlito"/>
                <a:cs typeface="Carlito"/>
              </a:rPr>
              <a:t>trophic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levels/heterotrophs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ts val="2740"/>
              </a:lnSpc>
              <a:spcBef>
                <a:spcPts val="68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[ii]Increase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primary </a:t>
            </a:r>
            <a:r>
              <a:rPr dirty="0" sz="2400" spc="-10">
                <a:latin typeface="Carlito"/>
                <a:cs typeface="Carlito"/>
              </a:rPr>
              <a:t>productivity </a:t>
            </a:r>
            <a:r>
              <a:rPr dirty="0" sz="2400" spc="-5">
                <a:latin typeface="Carlito"/>
                <a:cs typeface="Carlito"/>
              </a:rPr>
              <a:t>&amp;biomass </a:t>
            </a:r>
            <a:r>
              <a:rPr dirty="0" sz="2400" spc="-10">
                <a:latin typeface="Carlito"/>
                <a:cs typeface="Carlito"/>
              </a:rPr>
              <a:t>of </a:t>
            </a:r>
            <a:r>
              <a:rPr dirty="0" sz="2400" spc="-15">
                <a:latin typeface="Carlito"/>
                <a:cs typeface="Carlito"/>
              </a:rPr>
              <a:t>producers.Carnivore</a:t>
            </a:r>
            <a:r>
              <a:rPr dirty="0" sz="2400" spc="8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population</a:t>
            </a:r>
            <a:endParaRPr sz="2400">
              <a:latin typeface="Carlito"/>
              <a:cs typeface="Carlito"/>
            </a:endParaRPr>
          </a:p>
          <a:p>
            <a:pPr marL="241300">
              <a:lnSpc>
                <a:spcPts val="2740"/>
              </a:lnSpc>
            </a:pPr>
            <a:r>
              <a:rPr dirty="0" sz="2400">
                <a:latin typeface="Carlito"/>
                <a:cs typeface="Carlito"/>
              </a:rPr>
              <a:t>will </a:t>
            </a:r>
            <a:r>
              <a:rPr dirty="0" sz="2400" spc="-5">
                <a:latin typeface="Carlito"/>
                <a:cs typeface="Carlito"/>
              </a:rPr>
              <a:t>dwindle due </a:t>
            </a:r>
            <a:r>
              <a:rPr dirty="0" sz="2400" spc="-10">
                <a:latin typeface="Carlito"/>
                <a:cs typeface="Carlito"/>
              </a:rPr>
              <a:t>to shortage </a:t>
            </a:r>
            <a:r>
              <a:rPr dirty="0" sz="2400" spc="-5">
                <a:latin typeface="Carlito"/>
                <a:cs typeface="Carlito"/>
              </a:rPr>
              <a:t>of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food</a:t>
            </a:r>
            <a:endParaRPr sz="2400">
              <a:latin typeface="Carlito"/>
              <a:cs typeface="Carlito"/>
            </a:endParaRPr>
          </a:p>
          <a:p>
            <a:pPr marL="241300" marR="139065" indent="-229235">
              <a:lnSpc>
                <a:spcPts val="2590"/>
              </a:lnSpc>
              <a:spcBef>
                <a:spcPts val="103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[iii]Increase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number of </a:t>
            </a:r>
            <a:r>
              <a:rPr dirty="0" sz="2400" spc="-10">
                <a:latin typeface="Carlito"/>
                <a:cs typeface="Carlito"/>
              </a:rPr>
              <a:t>herbivores </a:t>
            </a:r>
            <a:r>
              <a:rPr dirty="0" sz="2400">
                <a:latin typeface="Carlito"/>
                <a:cs typeface="Carlito"/>
              </a:rPr>
              <a:t>which leads </a:t>
            </a:r>
            <a:r>
              <a:rPr dirty="0" sz="2400" spc="-15">
                <a:latin typeface="Carlito"/>
                <a:cs typeface="Carlito"/>
              </a:rPr>
              <a:t>to over </a:t>
            </a:r>
            <a:r>
              <a:rPr dirty="0" sz="2400" spc="-10">
                <a:latin typeface="Carlito"/>
                <a:cs typeface="Carlito"/>
              </a:rPr>
              <a:t>grazing by herbivores,  </a:t>
            </a:r>
            <a:r>
              <a:rPr dirty="0" sz="2400" spc="-5">
                <a:latin typeface="Carlito"/>
                <a:cs typeface="Carlito"/>
              </a:rPr>
              <a:t>finally resulting </a:t>
            </a:r>
            <a:r>
              <a:rPr dirty="0" sz="2400">
                <a:latin typeface="Carlito"/>
                <a:cs typeface="Carlito"/>
              </a:rPr>
              <a:t>in</a:t>
            </a:r>
            <a:r>
              <a:rPr dirty="0" sz="2400" spc="-10">
                <a:latin typeface="Carlito"/>
                <a:cs typeface="Carlito"/>
              </a:rPr>
              <a:t> desertification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794384"/>
            <a:ext cx="9307830" cy="3368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70">
                <a:latin typeface="Arial"/>
                <a:cs typeface="Arial"/>
              </a:rPr>
              <a:t>Differentiate </a:t>
            </a:r>
            <a:r>
              <a:rPr dirty="0" sz="2400" spc="-90">
                <a:latin typeface="Arial"/>
                <a:cs typeface="Arial"/>
              </a:rPr>
              <a:t>between </a:t>
            </a:r>
            <a:r>
              <a:rPr dirty="0" sz="2400" spc="-85">
                <a:latin typeface="Arial"/>
                <a:cs typeface="Arial"/>
              </a:rPr>
              <a:t>‘bad </a:t>
            </a:r>
            <a:r>
              <a:rPr dirty="0" sz="2400" spc="-125">
                <a:latin typeface="Arial"/>
                <a:cs typeface="Arial"/>
              </a:rPr>
              <a:t>ozone’ </a:t>
            </a:r>
            <a:r>
              <a:rPr dirty="0" sz="2400" spc="5">
                <a:latin typeface="Arial"/>
                <a:cs typeface="Arial"/>
              </a:rPr>
              <a:t>&amp; </a:t>
            </a:r>
            <a:r>
              <a:rPr dirty="0" sz="2400" spc="-125">
                <a:latin typeface="Arial"/>
                <a:cs typeface="Arial"/>
              </a:rPr>
              <a:t>’good</a:t>
            </a:r>
            <a:r>
              <a:rPr dirty="0" sz="2400" spc="-425">
                <a:latin typeface="Arial"/>
                <a:cs typeface="Arial"/>
              </a:rPr>
              <a:t> </a:t>
            </a:r>
            <a:r>
              <a:rPr dirty="0" sz="2400" spc="-140">
                <a:latin typeface="Arial"/>
                <a:cs typeface="Arial"/>
              </a:rPr>
              <a:t>ozone’?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The </a:t>
            </a:r>
            <a:r>
              <a:rPr dirty="0" sz="2800" spc="-25">
                <a:latin typeface="Carlito"/>
                <a:cs typeface="Carlito"/>
              </a:rPr>
              <a:t>ozone </a:t>
            </a:r>
            <a:r>
              <a:rPr dirty="0" sz="2800" spc="-20">
                <a:latin typeface="Carlito"/>
                <a:cs typeface="Carlito"/>
              </a:rPr>
              <a:t>found </a:t>
            </a:r>
            <a:r>
              <a:rPr dirty="0" sz="2800" spc="-5">
                <a:latin typeface="Carlito"/>
                <a:cs typeface="Carlito"/>
              </a:rPr>
              <a:t>in the </a:t>
            </a:r>
            <a:r>
              <a:rPr dirty="0" sz="2800" spc="-10">
                <a:latin typeface="Carlito"/>
                <a:cs typeface="Carlito"/>
              </a:rPr>
              <a:t>lower atmosphere </a:t>
            </a:r>
            <a:r>
              <a:rPr dirty="0" sz="2800" spc="-5">
                <a:latin typeface="Carlito"/>
                <a:cs typeface="Carlito"/>
              </a:rPr>
              <a:t>is </a:t>
            </a:r>
            <a:r>
              <a:rPr dirty="0" sz="2800" spc="-10">
                <a:latin typeface="Carlito"/>
                <a:cs typeface="Carlito"/>
              </a:rPr>
              <a:t>called bad</a:t>
            </a:r>
            <a:r>
              <a:rPr dirty="0" sz="2800" spc="155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ozone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It harms both </a:t>
            </a:r>
            <a:r>
              <a:rPr dirty="0" sz="2800" spc="-10">
                <a:latin typeface="Carlito"/>
                <a:cs typeface="Carlito"/>
              </a:rPr>
              <a:t>plants </a:t>
            </a:r>
            <a:r>
              <a:rPr dirty="0" sz="2800" spc="-5">
                <a:latin typeface="Carlito"/>
                <a:cs typeface="Carlito"/>
              </a:rPr>
              <a:t>&amp;</a:t>
            </a:r>
            <a:r>
              <a:rPr dirty="0" sz="2800" spc="45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animals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The </a:t>
            </a:r>
            <a:r>
              <a:rPr dirty="0" sz="2800" spc="-25">
                <a:latin typeface="Carlito"/>
                <a:cs typeface="Carlito"/>
              </a:rPr>
              <a:t>ozone </a:t>
            </a:r>
            <a:r>
              <a:rPr dirty="0" sz="2800" spc="-20">
                <a:latin typeface="Carlito"/>
                <a:cs typeface="Carlito"/>
              </a:rPr>
              <a:t>found </a:t>
            </a:r>
            <a:r>
              <a:rPr dirty="0" sz="2800" spc="-5">
                <a:latin typeface="Carlito"/>
                <a:cs typeface="Carlito"/>
              </a:rPr>
              <a:t>in the </a:t>
            </a:r>
            <a:r>
              <a:rPr dirty="0" sz="2800" spc="-25">
                <a:latin typeface="Carlito"/>
                <a:cs typeface="Carlito"/>
              </a:rPr>
              <a:t>stratosphere </a:t>
            </a:r>
            <a:r>
              <a:rPr dirty="0" sz="2800" spc="-5">
                <a:latin typeface="Carlito"/>
                <a:cs typeface="Carlito"/>
              </a:rPr>
              <a:t>is </a:t>
            </a:r>
            <a:r>
              <a:rPr dirty="0" sz="2800" spc="-10">
                <a:latin typeface="Carlito"/>
                <a:cs typeface="Carlito"/>
              </a:rPr>
              <a:t>called good</a:t>
            </a:r>
            <a:r>
              <a:rPr dirty="0" sz="2800" spc="185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ozone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It </a:t>
            </a:r>
            <a:r>
              <a:rPr dirty="0" sz="2800" spc="-10">
                <a:latin typeface="Carlito"/>
                <a:cs typeface="Carlito"/>
              </a:rPr>
              <a:t>absorbs </a:t>
            </a:r>
            <a:r>
              <a:rPr dirty="0" sz="2800" spc="-5">
                <a:latin typeface="Carlito"/>
                <a:cs typeface="Carlito"/>
              </a:rPr>
              <a:t>UV </a:t>
            </a:r>
            <a:r>
              <a:rPr dirty="0" sz="2800" spc="-15">
                <a:latin typeface="Carlito"/>
                <a:cs typeface="Carlito"/>
              </a:rPr>
              <a:t>radiation </a:t>
            </a:r>
            <a:r>
              <a:rPr dirty="0" sz="2800" spc="-5">
                <a:latin typeface="Carlito"/>
                <a:cs typeface="Carlito"/>
              </a:rPr>
              <a:t>&amp; </a:t>
            </a:r>
            <a:r>
              <a:rPr dirty="0" sz="2800" spc="-15">
                <a:latin typeface="Carlito"/>
                <a:cs typeface="Carlito"/>
              </a:rPr>
              <a:t>protects </a:t>
            </a:r>
            <a:r>
              <a:rPr dirty="0" sz="2800" spc="-5">
                <a:latin typeface="Carlito"/>
                <a:cs typeface="Carlito"/>
              </a:rPr>
              <a:t>the </a:t>
            </a:r>
            <a:r>
              <a:rPr dirty="0" sz="2800" spc="-10">
                <a:latin typeface="Carlito"/>
                <a:cs typeface="Carlito"/>
              </a:rPr>
              <a:t>living </a:t>
            </a:r>
            <a:r>
              <a:rPr dirty="0" sz="2800" spc="-15">
                <a:latin typeface="Carlito"/>
                <a:cs typeface="Carlito"/>
              </a:rPr>
              <a:t>organisms </a:t>
            </a:r>
            <a:r>
              <a:rPr dirty="0" sz="2800" spc="-20">
                <a:latin typeface="Carlito"/>
                <a:cs typeface="Carlito"/>
              </a:rPr>
              <a:t>from </a:t>
            </a:r>
            <a:r>
              <a:rPr dirty="0" sz="2800" spc="-5">
                <a:latin typeface="Carlito"/>
                <a:cs typeface="Carlito"/>
              </a:rPr>
              <a:t>its  </a:t>
            </a:r>
            <a:r>
              <a:rPr dirty="0" sz="2800" spc="-10">
                <a:latin typeface="Carlito"/>
                <a:cs typeface="Carlito"/>
              </a:rPr>
              <a:t>harmful</a:t>
            </a:r>
            <a:r>
              <a:rPr dirty="0" sz="2800" spc="5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effects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2742" y="794384"/>
            <a:ext cx="69659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70"/>
              <a:t>Name </a:t>
            </a:r>
            <a:r>
              <a:rPr dirty="0" sz="2400" spc="-40"/>
              <a:t>the </a:t>
            </a:r>
            <a:r>
              <a:rPr dirty="0" sz="2400" spc="-65"/>
              <a:t>type </a:t>
            </a:r>
            <a:r>
              <a:rPr dirty="0" sz="2400" spc="-20"/>
              <a:t>of </a:t>
            </a:r>
            <a:r>
              <a:rPr dirty="0" sz="2400" spc="-45"/>
              <a:t>flower </a:t>
            </a:r>
            <a:r>
              <a:rPr dirty="0" sz="2400" spc="-85"/>
              <a:t>which </a:t>
            </a:r>
            <a:r>
              <a:rPr dirty="0" sz="2400" spc="-130"/>
              <a:t>favours</a:t>
            </a:r>
            <a:r>
              <a:rPr dirty="0" sz="2400" spc="-470"/>
              <a:t> </a:t>
            </a:r>
            <a:r>
              <a:rPr dirty="0" sz="2400" spc="-170"/>
              <a:t>cross </a:t>
            </a:r>
            <a:r>
              <a:rPr dirty="0" sz="2400" spc="-70"/>
              <a:t>pollination?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16939" y="3171571"/>
            <a:ext cx="21005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4350" indent="-50165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513715" algn="l"/>
                <a:tab pos="514350" algn="l"/>
              </a:tabLst>
            </a:pPr>
            <a:r>
              <a:rPr dirty="0" sz="2400" spc="-10">
                <a:latin typeface="Carlito"/>
                <a:cs typeface="Carlito"/>
              </a:rPr>
              <a:t>Chasmogous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9790" y="3171571"/>
            <a:ext cx="16967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3870" algn="l"/>
              </a:tabLst>
            </a:pPr>
            <a:r>
              <a:rPr dirty="0" sz="2400" spc="-5">
                <a:latin typeface="Carlito"/>
                <a:cs typeface="Carlito"/>
              </a:rPr>
              <a:t>or	</a:t>
            </a:r>
            <a:r>
              <a:rPr dirty="0" sz="2400" spc="-10">
                <a:latin typeface="Carlito"/>
                <a:cs typeface="Carlito"/>
              </a:rPr>
              <a:t>Unisexual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794384"/>
            <a:ext cx="7404734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90"/>
              <a:t>What </a:t>
            </a:r>
            <a:r>
              <a:rPr dirty="0" sz="2400" spc="-140"/>
              <a:t>is </a:t>
            </a:r>
            <a:r>
              <a:rPr dirty="0" sz="2400" spc="-150"/>
              <a:t>an </a:t>
            </a:r>
            <a:r>
              <a:rPr dirty="0" sz="2400" spc="-85"/>
              <a:t>incomplete </a:t>
            </a:r>
            <a:r>
              <a:rPr dirty="0" sz="2400" spc="-165"/>
              <a:t>ecosystem? </a:t>
            </a:r>
            <a:r>
              <a:rPr dirty="0" sz="2400" spc="-145"/>
              <a:t>Explain </a:t>
            </a:r>
            <a:r>
              <a:rPr dirty="0" sz="2400" spc="-10"/>
              <a:t>with </a:t>
            </a:r>
            <a:r>
              <a:rPr dirty="0" sz="2400" spc="-150"/>
              <a:t>an</a:t>
            </a:r>
            <a:r>
              <a:rPr dirty="0" sz="2400" spc="-300"/>
              <a:t> </a:t>
            </a:r>
            <a:r>
              <a:rPr dirty="0" sz="2400" spc="-150"/>
              <a:t>example?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16939" y="1802638"/>
            <a:ext cx="10333355" cy="170878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38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An </a:t>
            </a:r>
            <a:r>
              <a:rPr dirty="0" sz="2400" spc="-20">
                <a:latin typeface="Carlito"/>
                <a:cs typeface="Carlito"/>
              </a:rPr>
              <a:t>ecosystem </a:t>
            </a:r>
            <a:r>
              <a:rPr dirty="0" sz="2400">
                <a:latin typeface="Carlito"/>
                <a:cs typeface="Carlito"/>
              </a:rPr>
              <a:t>is a </a:t>
            </a:r>
            <a:r>
              <a:rPr dirty="0" sz="2400" spc="-5">
                <a:latin typeface="Carlito"/>
                <a:cs typeface="Carlito"/>
              </a:rPr>
              <a:t>functional unit </a:t>
            </a:r>
            <a:r>
              <a:rPr dirty="0" sz="2400">
                <a:latin typeface="Carlito"/>
                <a:cs typeface="Carlito"/>
              </a:rPr>
              <a:t>with </a:t>
            </a:r>
            <a:r>
              <a:rPr dirty="0" sz="2400" spc="-5">
                <a:latin typeface="Carlito"/>
                <a:cs typeface="Carlito"/>
              </a:rPr>
              <a:t>biotic </a:t>
            </a:r>
            <a:r>
              <a:rPr dirty="0" sz="2400">
                <a:latin typeface="Carlito"/>
                <a:cs typeface="Carlito"/>
              </a:rPr>
              <a:t>abiotic </a:t>
            </a:r>
            <a:r>
              <a:rPr dirty="0" sz="2400" spc="-20">
                <a:latin typeface="Carlito"/>
                <a:cs typeface="Carlito"/>
              </a:rPr>
              <a:t>factors </a:t>
            </a:r>
            <a:r>
              <a:rPr dirty="0" sz="2400" spc="-10">
                <a:latin typeface="Carlito"/>
                <a:cs typeface="Carlito"/>
              </a:rPr>
              <a:t>interacting </a:t>
            </a:r>
            <a:r>
              <a:rPr dirty="0" sz="2400">
                <a:latin typeface="Carlito"/>
                <a:cs typeface="Carlito"/>
              </a:rPr>
              <a:t>with </a:t>
            </a:r>
            <a:r>
              <a:rPr dirty="0" sz="2400" spc="-5">
                <a:latin typeface="Carlito"/>
                <a:cs typeface="Carlito"/>
              </a:rPr>
              <a:t>one  </a:t>
            </a:r>
            <a:r>
              <a:rPr dirty="0" sz="2400">
                <a:latin typeface="Carlito"/>
                <a:cs typeface="Carlito"/>
              </a:rPr>
              <a:t>another </a:t>
            </a:r>
            <a:r>
              <a:rPr dirty="0" sz="2400" spc="-5">
                <a:latin typeface="Carlito"/>
                <a:cs typeface="Carlito"/>
              </a:rPr>
              <a:t>resulting </a:t>
            </a:r>
            <a:r>
              <a:rPr dirty="0" sz="2400">
                <a:latin typeface="Carlito"/>
                <a:cs typeface="Carlito"/>
              </a:rPr>
              <a:t>in a </a:t>
            </a:r>
            <a:r>
              <a:rPr dirty="0" sz="2400" spc="-15">
                <a:latin typeface="Carlito"/>
                <a:cs typeface="Carlito"/>
              </a:rPr>
              <a:t>physical </a:t>
            </a:r>
            <a:r>
              <a:rPr dirty="0" sz="2400" spc="-10">
                <a:latin typeface="Carlito"/>
                <a:cs typeface="Carlito"/>
              </a:rPr>
              <a:t>structure. </a:t>
            </a:r>
            <a:r>
              <a:rPr dirty="0" sz="2400" spc="-5">
                <a:latin typeface="Carlito"/>
                <a:cs typeface="Carlito"/>
              </a:rPr>
              <a:t>Absence of </a:t>
            </a:r>
            <a:r>
              <a:rPr dirty="0" sz="2400" spc="-20">
                <a:latin typeface="Carlito"/>
                <a:cs typeface="Carlito"/>
              </a:rPr>
              <a:t>any </a:t>
            </a:r>
            <a:r>
              <a:rPr dirty="0" sz="2400" spc="-10">
                <a:latin typeface="Carlito"/>
                <a:cs typeface="Carlito"/>
              </a:rPr>
              <a:t>component </a:t>
            </a:r>
            <a:r>
              <a:rPr dirty="0" sz="2400">
                <a:latin typeface="Carlito"/>
                <a:cs typeface="Carlito"/>
              </a:rPr>
              <a:t>will </a:t>
            </a:r>
            <a:r>
              <a:rPr dirty="0" sz="2400" spc="-20">
                <a:latin typeface="Carlito"/>
                <a:cs typeface="Carlito"/>
              </a:rPr>
              <a:t>make </a:t>
            </a:r>
            <a:r>
              <a:rPr dirty="0" sz="2400">
                <a:latin typeface="Carlito"/>
                <a:cs typeface="Carlito"/>
              </a:rPr>
              <a:t>an  </a:t>
            </a:r>
            <a:r>
              <a:rPr dirty="0" sz="2400" spc="-20">
                <a:latin typeface="Carlito"/>
                <a:cs typeface="Carlito"/>
              </a:rPr>
              <a:t>ecosystem </a:t>
            </a:r>
            <a:r>
              <a:rPr dirty="0" sz="2400" spc="-10">
                <a:latin typeface="Carlito"/>
                <a:cs typeface="Carlito"/>
              </a:rPr>
              <a:t>incomplete </a:t>
            </a:r>
            <a:r>
              <a:rPr dirty="0" sz="2400">
                <a:latin typeface="Carlito"/>
                <a:cs typeface="Carlito"/>
              </a:rPr>
              <a:t>as it will </a:t>
            </a:r>
            <a:r>
              <a:rPr dirty="0" sz="2400" spc="-5">
                <a:latin typeface="Carlito"/>
                <a:cs typeface="Carlito"/>
              </a:rPr>
              <a:t>hinder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functioning of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ecosystem.Examples  </a:t>
            </a:r>
            <a:r>
              <a:rPr dirty="0" sz="2400" spc="-5">
                <a:latin typeface="Carlito"/>
                <a:cs typeface="Carlito"/>
              </a:rPr>
              <a:t>of such </a:t>
            </a:r>
            <a:r>
              <a:rPr dirty="0" sz="2400">
                <a:latin typeface="Carlito"/>
                <a:cs typeface="Carlito"/>
              </a:rPr>
              <a:t>an </a:t>
            </a:r>
            <a:r>
              <a:rPr dirty="0" sz="2400" spc="-20">
                <a:latin typeface="Carlito"/>
                <a:cs typeface="Carlito"/>
              </a:rPr>
              <a:t>ecosystem </a:t>
            </a:r>
            <a:r>
              <a:rPr dirty="0" sz="2400" spc="-10">
                <a:latin typeface="Carlito"/>
                <a:cs typeface="Carlito"/>
              </a:rPr>
              <a:t>can </a:t>
            </a:r>
            <a:r>
              <a:rPr dirty="0" sz="2400" spc="-5">
                <a:latin typeface="Carlito"/>
                <a:cs typeface="Carlito"/>
              </a:rPr>
              <a:t>be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5">
                <a:latin typeface="Carlito"/>
                <a:cs typeface="Carlito"/>
              </a:rPr>
              <a:t>fish </a:t>
            </a:r>
            <a:r>
              <a:rPr dirty="0" sz="2400" spc="-10">
                <a:latin typeface="Carlito"/>
                <a:cs typeface="Carlito"/>
              </a:rPr>
              <a:t>tank </a:t>
            </a:r>
            <a:r>
              <a:rPr dirty="0" sz="2400" spc="-5">
                <a:latin typeface="Carlito"/>
                <a:cs typeface="Carlito"/>
              </a:rPr>
              <a:t>or deep </a:t>
            </a:r>
            <a:r>
              <a:rPr dirty="0" sz="2400">
                <a:latin typeface="Carlito"/>
                <a:cs typeface="Carlito"/>
              </a:rPr>
              <a:t>aphotic </a:t>
            </a:r>
            <a:r>
              <a:rPr dirty="0" sz="2400" spc="-15">
                <a:latin typeface="Carlito"/>
                <a:cs typeface="Carlito"/>
              </a:rPr>
              <a:t>zone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oceans  </a:t>
            </a:r>
            <a:r>
              <a:rPr dirty="0" sz="2400" spc="-10">
                <a:latin typeface="Carlito"/>
                <a:cs typeface="Carlito"/>
              </a:rPr>
              <a:t>where </a:t>
            </a:r>
            <a:r>
              <a:rPr dirty="0" sz="2400" spc="-15">
                <a:latin typeface="Carlito"/>
                <a:cs typeface="Carlito"/>
              </a:rPr>
              <a:t>producers are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absent.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210692"/>
            <a:ext cx="10251440" cy="474535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2700" marR="691515">
              <a:lnSpc>
                <a:spcPts val="2380"/>
              </a:lnSpc>
              <a:spcBef>
                <a:spcPts val="390"/>
              </a:spcBef>
            </a:pPr>
            <a:r>
              <a:rPr dirty="0" sz="2200" spc="-140">
                <a:latin typeface="Arial"/>
                <a:cs typeface="Arial"/>
              </a:rPr>
              <a:t>Explain </a:t>
            </a:r>
            <a:r>
              <a:rPr dirty="0" sz="2200" spc="-40">
                <a:latin typeface="Arial"/>
                <a:cs typeface="Arial"/>
              </a:rPr>
              <a:t>the </a:t>
            </a:r>
            <a:r>
              <a:rPr dirty="0" sz="2200" spc="-145">
                <a:latin typeface="Arial"/>
                <a:cs typeface="Arial"/>
              </a:rPr>
              <a:t>process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45">
                <a:latin typeface="Arial"/>
                <a:cs typeface="Arial"/>
              </a:rPr>
              <a:t>artificial </a:t>
            </a:r>
            <a:r>
              <a:rPr dirty="0" sz="2200" spc="-75">
                <a:latin typeface="Arial"/>
                <a:cs typeface="Arial"/>
              </a:rPr>
              <a:t>hybridisation </a:t>
            </a:r>
            <a:r>
              <a:rPr dirty="0" sz="2200">
                <a:latin typeface="Arial"/>
                <a:cs typeface="Arial"/>
              </a:rPr>
              <a:t>to </a:t>
            </a:r>
            <a:r>
              <a:rPr dirty="0" sz="2200" spc="-90">
                <a:latin typeface="Arial"/>
                <a:cs typeface="Arial"/>
              </a:rPr>
              <a:t>get improved </a:t>
            </a:r>
            <a:r>
              <a:rPr dirty="0" sz="2200" spc="-95">
                <a:latin typeface="Arial"/>
                <a:cs typeface="Arial"/>
              </a:rPr>
              <a:t>crop </a:t>
            </a:r>
            <a:r>
              <a:rPr dirty="0" sz="2200" spc="-80">
                <a:latin typeface="Arial"/>
                <a:cs typeface="Arial"/>
              </a:rPr>
              <a:t>variety </a:t>
            </a:r>
            <a:r>
              <a:rPr dirty="0" sz="2200" spc="-45">
                <a:latin typeface="Arial"/>
                <a:cs typeface="Arial"/>
              </a:rPr>
              <a:t>in </a:t>
            </a:r>
            <a:r>
              <a:rPr dirty="0" sz="2200" spc="35">
                <a:latin typeface="Arial"/>
                <a:cs typeface="Arial"/>
              </a:rPr>
              <a:t>[i] </a:t>
            </a:r>
            <a:r>
              <a:rPr dirty="0" sz="2200" spc="-90">
                <a:latin typeface="Arial"/>
                <a:cs typeface="Arial"/>
              </a:rPr>
              <a:t>plants  </a:t>
            </a:r>
            <a:r>
              <a:rPr dirty="0" sz="2200" spc="-100">
                <a:latin typeface="Arial"/>
                <a:cs typeface="Arial"/>
              </a:rPr>
              <a:t>bearing </a:t>
            </a:r>
            <a:r>
              <a:rPr dirty="0" sz="2200" spc="-130">
                <a:latin typeface="Arial"/>
                <a:cs typeface="Arial"/>
              </a:rPr>
              <a:t>bisexual </a:t>
            </a:r>
            <a:r>
              <a:rPr dirty="0" sz="2200" spc="-85">
                <a:latin typeface="Arial"/>
                <a:cs typeface="Arial"/>
              </a:rPr>
              <a:t>flowers </a:t>
            </a:r>
            <a:r>
              <a:rPr dirty="0" sz="2200" spc="15">
                <a:latin typeface="Arial"/>
                <a:cs typeface="Arial"/>
              </a:rPr>
              <a:t>[ii] </a:t>
            </a:r>
            <a:r>
              <a:rPr dirty="0" sz="2200" spc="-135">
                <a:latin typeface="Arial"/>
                <a:cs typeface="Arial"/>
              </a:rPr>
              <a:t>femake </a:t>
            </a:r>
            <a:r>
              <a:rPr dirty="0" sz="2200" spc="-75">
                <a:latin typeface="Arial"/>
                <a:cs typeface="Arial"/>
              </a:rPr>
              <a:t>parent </a:t>
            </a:r>
            <a:r>
              <a:rPr dirty="0" sz="2200" spc="-95">
                <a:latin typeface="Arial"/>
                <a:cs typeface="Arial"/>
              </a:rPr>
              <a:t>producing </a:t>
            </a:r>
            <a:r>
              <a:rPr dirty="0" sz="2200" spc="-125">
                <a:latin typeface="Arial"/>
                <a:cs typeface="Arial"/>
              </a:rPr>
              <a:t>unisexual</a:t>
            </a:r>
            <a:r>
              <a:rPr dirty="0" sz="2200" spc="-105">
                <a:latin typeface="Arial"/>
                <a:cs typeface="Arial"/>
              </a:rPr>
              <a:t> </a:t>
            </a:r>
            <a:r>
              <a:rPr dirty="0" sz="2200" spc="-100">
                <a:latin typeface="Arial"/>
                <a:cs typeface="Arial"/>
              </a:rPr>
              <a:t>flowers?</a:t>
            </a:r>
            <a:endParaRPr sz="2200">
              <a:latin typeface="Arial"/>
              <a:cs typeface="Arial"/>
            </a:endParaRPr>
          </a:p>
          <a:p>
            <a:pPr algn="ctr" marR="740410">
              <a:lnSpc>
                <a:spcPts val="2205"/>
              </a:lnSpc>
            </a:pPr>
            <a:r>
              <a:rPr dirty="0" sz="2200" spc="-350">
                <a:latin typeface="Arial"/>
                <a:cs typeface="Arial"/>
              </a:rPr>
              <a:t>OR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375"/>
              </a:lnSpc>
            </a:pPr>
            <a:r>
              <a:rPr dirty="0" sz="2200" spc="-140">
                <a:latin typeface="Arial"/>
                <a:cs typeface="Arial"/>
              </a:rPr>
              <a:t>Why </a:t>
            </a:r>
            <a:r>
              <a:rPr dirty="0" sz="2200" spc="-130">
                <a:latin typeface="Arial"/>
                <a:cs typeface="Arial"/>
              </a:rPr>
              <a:t>is </a:t>
            </a:r>
            <a:r>
              <a:rPr dirty="0" sz="2200" spc="50">
                <a:latin typeface="Arial"/>
                <a:cs typeface="Arial"/>
              </a:rPr>
              <a:t>it </a:t>
            </a:r>
            <a:r>
              <a:rPr dirty="0" sz="2200" spc="-155">
                <a:latin typeface="Arial"/>
                <a:cs typeface="Arial"/>
              </a:rPr>
              <a:t>necessary </a:t>
            </a:r>
            <a:r>
              <a:rPr dirty="0" sz="2200">
                <a:latin typeface="Arial"/>
                <a:cs typeface="Arial"/>
              </a:rPr>
              <a:t>to </a:t>
            </a:r>
            <a:r>
              <a:rPr dirty="0" sz="2200" spc="-125">
                <a:latin typeface="Arial"/>
                <a:cs typeface="Arial"/>
              </a:rPr>
              <a:t>emasculate </a:t>
            </a:r>
            <a:r>
              <a:rPr dirty="0" sz="2200" spc="-190">
                <a:latin typeface="Arial"/>
                <a:cs typeface="Arial"/>
              </a:rPr>
              <a:t>a </a:t>
            </a:r>
            <a:r>
              <a:rPr dirty="0" sz="2200" spc="-130">
                <a:latin typeface="Arial"/>
                <a:cs typeface="Arial"/>
              </a:rPr>
              <a:t>bisexual </a:t>
            </a:r>
            <a:r>
              <a:rPr dirty="0" sz="2200" spc="-45">
                <a:latin typeface="Arial"/>
                <a:cs typeface="Arial"/>
              </a:rPr>
              <a:t>flower in </a:t>
            </a:r>
            <a:r>
              <a:rPr dirty="0" sz="2200" spc="-190">
                <a:latin typeface="Arial"/>
                <a:cs typeface="Arial"/>
              </a:rPr>
              <a:t>a </a:t>
            </a:r>
            <a:r>
              <a:rPr dirty="0" sz="2200" spc="-60">
                <a:latin typeface="Arial"/>
                <a:cs typeface="Arial"/>
              </a:rPr>
              <a:t>plant </a:t>
            </a:r>
            <a:r>
              <a:rPr dirty="0" sz="2200" spc="-100">
                <a:latin typeface="Arial"/>
                <a:cs typeface="Arial"/>
              </a:rPr>
              <a:t>breeding</a:t>
            </a:r>
            <a:r>
              <a:rPr dirty="0" sz="2200" spc="-65">
                <a:latin typeface="Arial"/>
                <a:cs typeface="Arial"/>
              </a:rPr>
              <a:t> </a:t>
            </a:r>
            <a:r>
              <a:rPr dirty="0" sz="2200" spc="-120">
                <a:latin typeface="Arial"/>
                <a:cs typeface="Arial"/>
              </a:rPr>
              <a:t>programme?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510"/>
              </a:lnSpc>
            </a:pPr>
            <a:r>
              <a:rPr dirty="0" sz="2200" spc="-45">
                <a:latin typeface="Arial"/>
                <a:cs typeface="Arial"/>
              </a:rPr>
              <a:t>Mention </a:t>
            </a:r>
            <a:r>
              <a:rPr dirty="0" sz="2200" spc="-40">
                <a:latin typeface="Arial"/>
                <a:cs typeface="Arial"/>
              </a:rPr>
              <a:t>the </a:t>
            </a:r>
            <a:r>
              <a:rPr dirty="0" sz="2200" spc="-60">
                <a:latin typeface="Arial"/>
                <a:cs typeface="Arial"/>
              </a:rPr>
              <a:t>condition </a:t>
            </a:r>
            <a:r>
              <a:rPr dirty="0" sz="2200" spc="-75">
                <a:latin typeface="Arial"/>
                <a:cs typeface="Arial"/>
              </a:rPr>
              <a:t>under </a:t>
            </a:r>
            <a:r>
              <a:rPr dirty="0" sz="2200" spc="-80">
                <a:latin typeface="Arial"/>
                <a:cs typeface="Arial"/>
              </a:rPr>
              <a:t>which </a:t>
            </a:r>
            <a:r>
              <a:rPr dirty="0" sz="2200" spc="-105">
                <a:latin typeface="Arial"/>
                <a:cs typeface="Arial"/>
              </a:rPr>
              <a:t>emasculation </a:t>
            </a:r>
            <a:r>
              <a:rPr dirty="0" sz="2200" spc="-130">
                <a:latin typeface="Arial"/>
                <a:cs typeface="Arial"/>
              </a:rPr>
              <a:t>is </a:t>
            </a:r>
            <a:r>
              <a:rPr dirty="0" sz="2200" spc="-20">
                <a:latin typeface="Arial"/>
                <a:cs typeface="Arial"/>
              </a:rPr>
              <a:t>not</a:t>
            </a:r>
            <a:r>
              <a:rPr dirty="0" sz="2200" spc="-275">
                <a:latin typeface="Arial"/>
                <a:cs typeface="Arial"/>
              </a:rPr>
              <a:t> </a:t>
            </a:r>
            <a:r>
              <a:rPr dirty="0" sz="2200" spc="-160">
                <a:latin typeface="Arial"/>
                <a:cs typeface="Arial"/>
              </a:rPr>
              <a:t>necessary?</a:t>
            </a:r>
            <a:endParaRPr sz="2200">
              <a:latin typeface="Arial"/>
              <a:cs typeface="Arial"/>
            </a:endParaRPr>
          </a:p>
          <a:p>
            <a:pPr marL="241300" marR="424180" indent="-229235">
              <a:lnSpc>
                <a:spcPct val="90000"/>
              </a:lnSpc>
              <a:spcBef>
                <a:spcPts val="68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10">
                <a:latin typeface="Carlito"/>
                <a:cs typeface="Carlito"/>
              </a:rPr>
              <a:t>plants </a:t>
            </a:r>
            <a:r>
              <a:rPr dirty="0" sz="2400" spc="-5">
                <a:latin typeface="Carlito"/>
                <a:cs typeface="Carlito"/>
              </a:rPr>
              <a:t>bearing </a:t>
            </a:r>
            <a:r>
              <a:rPr dirty="0" sz="2400" spc="-10">
                <a:latin typeface="Carlito"/>
                <a:cs typeface="Carlito"/>
              </a:rPr>
              <a:t>bisexual </a:t>
            </a:r>
            <a:r>
              <a:rPr dirty="0" sz="2400" spc="-15">
                <a:latin typeface="Carlito"/>
                <a:cs typeface="Carlito"/>
              </a:rPr>
              <a:t>flowers,the </a:t>
            </a:r>
            <a:r>
              <a:rPr dirty="0" sz="2400" spc="-10">
                <a:latin typeface="Carlito"/>
                <a:cs typeface="Carlito"/>
              </a:rPr>
              <a:t>anthers are removed from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flower  </a:t>
            </a:r>
            <a:r>
              <a:rPr dirty="0" sz="2400" spc="-25">
                <a:latin typeface="Carlito"/>
                <a:cs typeface="Carlito"/>
              </a:rPr>
              <a:t>before </a:t>
            </a:r>
            <a:r>
              <a:rPr dirty="0" sz="2400" spc="-5">
                <a:latin typeface="Carlito"/>
                <a:cs typeface="Carlito"/>
              </a:rPr>
              <a:t>they dehise. This </a:t>
            </a:r>
            <a:r>
              <a:rPr dirty="0" sz="2400">
                <a:latin typeface="Carlito"/>
                <a:cs typeface="Carlito"/>
              </a:rPr>
              <a:t>is </a:t>
            </a:r>
            <a:r>
              <a:rPr dirty="0" sz="2400" spc="-5">
                <a:latin typeface="Carlito"/>
                <a:cs typeface="Carlito"/>
              </a:rPr>
              <a:t>called emasculation. The emasculated </a:t>
            </a:r>
            <a:r>
              <a:rPr dirty="0" sz="2400" spc="-20">
                <a:latin typeface="Carlito"/>
                <a:cs typeface="Carlito"/>
              </a:rPr>
              <a:t>fdlowers </a:t>
            </a:r>
            <a:r>
              <a:rPr dirty="0" sz="2400" spc="-15">
                <a:latin typeface="Carlito"/>
                <a:cs typeface="Carlito"/>
              </a:rPr>
              <a:t>are  covered </a:t>
            </a:r>
            <a:r>
              <a:rPr dirty="0" sz="2400">
                <a:latin typeface="Carlito"/>
                <a:cs typeface="Carlito"/>
              </a:rPr>
              <a:t>with a </a:t>
            </a:r>
            <a:r>
              <a:rPr dirty="0" sz="2400" spc="-5">
                <a:latin typeface="Carlito"/>
                <a:cs typeface="Carlito"/>
              </a:rPr>
              <a:t>bag of </a:t>
            </a:r>
            <a:r>
              <a:rPr dirty="0" sz="2400" spc="-15">
                <a:latin typeface="Carlito"/>
                <a:cs typeface="Carlito"/>
              </a:rPr>
              <a:t>butter </a:t>
            </a:r>
            <a:r>
              <a:rPr dirty="0" sz="2400" spc="-5">
                <a:latin typeface="Carlito"/>
                <a:cs typeface="Carlito"/>
              </a:rPr>
              <a:t>paper </a:t>
            </a:r>
            <a:r>
              <a:rPr dirty="0" sz="2400" spc="-15">
                <a:latin typeface="Carlito"/>
                <a:cs typeface="Carlito"/>
              </a:rPr>
              <a:t>to prevent </a:t>
            </a:r>
            <a:r>
              <a:rPr dirty="0" sz="2400" spc="-10">
                <a:latin typeface="Carlito"/>
                <a:cs typeface="Carlito"/>
              </a:rPr>
              <a:t>contamination </a:t>
            </a:r>
            <a:r>
              <a:rPr dirty="0" sz="2400" spc="-5">
                <a:latin typeface="Carlito"/>
                <a:cs typeface="Carlito"/>
              </a:rPr>
              <a:t>of stigma </a:t>
            </a:r>
            <a:r>
              <a:rPr dirty="0" sz="2400">
                <a:latin typeface="Carlito"/>
                <a:cs typeface="Carlito"/>
              </a:rPr>
              <a:t>with  </a:t>
            </a:r>
            <a:r>
              <a:rPr dirty="0" sz="2400" spc="-15">
                <a:latin typeface="Carlito"/>
                <a:cs typeface="Carlito"/>
              </a:rPr>
              <a:t>unwanted </a:t>
            </a:r>
            <a:r>
              <a:rPr dirty="0" sz="2400" spc="-5">
                <a:latin typeface="Carlito"/>
                <a:cs typeface="Carlito"/>
              </a:rPr>
              <a:t>pollen. This </a:t>
            </a:r>
            <a:r>
              <a:rPr dirty="0" sz="2400" spc="-10">
                <a:latin typeface="Carlito"/>
                <a:cs typeface="Carlito"/>
              </a:rPr>
              <a:t>process </a:t>
            </a:r>
            <a:r>
              <a:rPr dirty="0" sz="2400">
                <a:latin typeface="Carlito"/>
                <a:cs typeface="Carlito"/>
              </a:rPr>
              <a:t>is </a:t>
            </a:r>
            <a:r>
              <a:rPr dirty="0" sz="2400" spc="-5">
                <a:latin typeface="Carlito"/>
                <a:cs typeface="Carlito"/>
              </a:rPr>
              <a:t>called </a:t>
            </a:r>
            <a:r>
              <a:rPr dirty="0" sz="2400">
                <a:latin typeface="Carlito"/>
                <a:cs typeface="Carlito"/>
              </a:rPr>
              <a:t>bagging. When this </a:t>
            </a:r>
            <a:r>
              <a:rPr dirty="0" sz="2400" spc="-5">
                <a:latin typeface="Carlito"/>
                <a:cs typeface="Carlito"/>
              </a:rPr>
              <a:t>stigma </a:t>
            </a:r>
            <a:r>
              <a:rPr dirty="0" sz="2400" spc="-15">
                <a:latin typeface="Carlito"/>
                <a:cs typeface="Carlito"/>
              </a:rPr>
              <a:t>attains  </a:t>
            </a:r>
            <a:r>
              <a:rPr dirty="0" sz="2400" spc="-20">
                <a:latin typeface="Carlito"/>
                <a:cs typeface="Carlito"/>
              </a:rPr>
              <a:t>receptivity, </a:t>
            </a:r>
            <a:r>
              <a:rPr dirty="0" sz="2400" spc="-10">
                <a:latin typeface="Carlito"/>
                <a:cs typeface="Carlito"/>
              </a:rPr>
              <a:t>mature </a:t>
            </a:r>
            <a:r>
              <a:rPr dirty="0" sz="2400" spc="-5">
                <a:latin typeface="Carlito"/>
                <a:cs typeface="Carlito"/>
              </a:rPr>
              <a:t>pollen </a:t>
            </a:r>
            <a:r>
              <a:rPr dirty="0" sz="2400" spc="-10">
                <a:latin typeface="Carlito"/>
                <a:cs typeface="Carlito"/>
              </a:rPr>
              <a:t>grains </a:t>
            </a:r>
            <a:r>
              <a:rPr dirty="0" sz="2400" spc="-15">
                <a:latin typeface="Carlito"/>
                <a:cs typeface="Carlito"/>
              </a:rPr>
              <a:t>are </a:t>
            </a:r>
            <a:r>
              <a:rPr dirty="0" sz="2400" spc="-10">
                <a:latin typeface="Carlito"/>
                <a:cs typeface="Carlito"/>
              </a:rPr>
              <a:t>dusted </a:t>
            </a:r>
            <a:r>
              <a:rPr dirty="0" sz="2400" spc="-5">
                <a:latin typeface="Carlito"/>
                <a:cs typeface="Carlito"/>
              </a:rPr>
              <a:t>on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stigma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flowers are  </a:t>
            </a:r>
            <a:r>
              <a:rPr dirty="0" sz="2400" spc="-10">
                <a:latin typeface="Carlito"/>
                <a:cs typeface="Carlito"/>
              </a:rPr>
              <a:t>rebagged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allow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fruits </a:t>
            </a:r>
            <a:r>
              <a:rPr dirty="0" sz="2400" spc="-15">
                <a:latin typeface="Carlito"/>
                <a:cs typeface="Carlito"/>
              </a:rPr>
              <a:t>to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develop.</a:t>
            </a:r>
            <a:endParaRPr sz="2400">
              <a:latin typeface="Carlito"/>
              <a:cs typeface="Carlito"/>
            </a:endParaRPr>
          </a:p>
          <a:p>
            <a:pPr marL="241300" marR="5080" indent="-229235">
              <a:lnSpc>
                <a:spcPts val="2590"/>
              </a:lnSpc>
              <a:spcBef>
                <a:spcPts val="105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If the </a:t>
            </a:r>
            <a:r>
              <a:rPr dirty="0" sz="2400" spc="-10">
                <a:latin typeface="Carlito"/>
                <a:cs typeface="Carlito"/>
              </a:rPr>
              <a:t>female </a:t>
            </a:r>
            <a:r>
              <a:rPr dirty="0" sz="2400" spc="-15">
                <a:latin typeface="Carlito"/>
                <a:cs typeface="Carlito"/>
              </a:rPr>
              <a:t>parent </a:t>
            </a:r>
            <a:r>
              <a:rPr dirty="0" sz="2400" spc="-10">
                <a:latin typeface="Carlito"/>
                <a:cs typeface="Carlito"/>
              </a:rPr>
              <a:t>produces unisexual </a:t>
            </a:r>
            <a:r>
              <a:rPr dirty="0" sz="2400" spc="-15">
                <a:latin typeface="Carlito"/>
                <a:cs typeface="Carlito"/>
              </a:rPr>
              <a:t>flowers, </a:t>
            </a:r>
            <a:r>
              <a:rPr dirty="0" sz="2400" spc="-5">
                <a:latin typeface="Carlito"/>
                <a:cs typeface="Carlito"/>
              </a:rPr>
              <a:t>emasculation </a:t>
            </a:r>
            <a:r>
              <a:rPr dirty="0" sz="2400">
                <a:latin typeface="Carlito"/>
                <a:cs typeface="Carlito"/>
              </a:rPr>
              <a:t>is </a:t>
            </a:r>
            <a:r>
              <a:rPr dirty="0" sz="2400" spc="-10">
                <a:latin typeface="Carlito"/>
                <a:cs typeface="Carlito"/>
              </a:rPr>
              <a:t>not  </a:t>
            </a:r>
            <a:r>
              <a:rPr dirty="0" sz="2400" spc="-30">
                <a:latin typeface="Carlito"/>
                <a:cs typeface="Carlito"/>
              </a:rPr>
              <a:t>necessary.The </a:t>
            </a:r>
            <a:r>
              <a:rPr dirty="0" sz="2400" spc="-10">
                <a:latin typeface="Carlito"/>
                <a:cs typeface="Carlito"/>
              </a:rPr>
              <a:t>flower </a:t>
            </a:r>
            <a:r>
              <a:rPr dirty="0" sz="2400" spc="-5">
                <a:latin typeface="Carlito"/>
                <a:cs typeface="Carlito"/>
              </a:rPr>
              <a:t>buds </a:t>
            </a:r>
            <a:r>
              <a:rPr dirty="0" sz="2400" spc="-15">
                <a:latin typeface="Carlito"/>
                <a:cs typeface="Carlito"/>
              </a:rPr>
              <a:t>are </a:t>
            </a:r>
            <a:r>
              <a:rPr dirty="0" sz="2400" spc="-5">
                <a:latin typeface="Carlito"/>
                <a:cs typeface="Carlito"/>
              </a:rPr>
              <a:t>bagged </a:t>
            </a:r>
            <a:r>
              <a:rPr dirty="0" sz="2400" spc="-20">
                <a:latin typeface="Carlito"/>
                <a:cs typeface="Carlito"/>
              </a:rPr>
              <a:t>before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flowers </a:t>
            </a:r>
            <a:r>
              <a:rPr dirty="0" sz="2400" spc="-10">
                <a:latin typeface="Carlito"/>
                <a:cs typeface="Carlito"/>
              </a:rPr>
              <a:t>open. </a:t>
            </a:r>
            <a:r>
              <a:rPr dirty="0" sz="2400">
                <a:latin typeface="Carlito"/>
                <a:cs typeface="Carlito"/>
              </a:rPr>
              <a:t>When the </a:t>
            </a:r>
            <a:r>
              <a:rPr dirty="0" sz="2400" spc="-5">
                <a:latin typeface="Carlito"/>
                <a:cs typeface="Carlito"/>
              </a:rPr>
              <a:t>stigma  </a:t>
            </a:r>
            <a:r>
              <a:rPr dirty="0" sz="2400" spc="-10">
                <a:latin typeface="Carlito"/>
                <a:cs typeface="Carlito"/>
              </a:rPr>
              <a:t>becomes receptive, </a:t>
            </a:r>
            <a:r>
              <a:rPr dirty="0" sz="2400" spc="-5">
                <a:latin typeface="Carlito"/>
                <a:cs typeface="Carlito"/>
              </a:rPr>
              <a:t>pollen </a:t>
            </a:r>
            <a:r>
              <a:rPr dirty="0" sz="2400">
                <a:latin typeface="Carlito"/>
                <a:cs typeface="Carlito"/>
              </a:rPr>
              <a:t>is </a:t>
            </a:r>
            <a:r>
              <a:rPr dirty="0" sz="2400" spc="-15">
                <a:latin typeface="Carlito"/>
                <a:cs typeface="Carlito"/>
              </a:rPr>
              <a:t>dusted </a:t>
            </a:r>
            <a:r>
              <a:rPr dirty="0" sz="2400" spc="-5">
                <a:latin typeface="Carlito"/>
                <a:cs typeface="Carlito"/>
              </a:rPr>
              <a:t>on </a:t>
            </a:r>
            <a:r>
              <a:rPr dirty="0" sz="2400" spc="-10">
                <a:latin typeface="Carlito"/>
                <a:cs typeface="Carlito"/>
              </a:rPr>
              <a:t>stigma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flower </a:t>
            </a:r>
            <a:r>
              <a:rPr dirty="0" sz="2400">
                <a:latin typeface="Carlito"/>
                <a:cs typeface="Carlito"/>
              </a:rPr>
              <a:t>is</a:t>
            </a:r>
            <a:r>
              <a:rPr dirty="0" sz="2400" spc="4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rebagged.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794384"/>
            <a:ext cx="1018095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75"/>
              <a:t>Give</a:t>
            </a:r>
            <a:r>
              <a:rPr dirty="0" sz="2400" spc="-140"/>
              <a:t> </a:t>
            </a:r>
            <a:r>
              <a:rPr dirty="0" sz="2400" spc="-15"/>
              <a:t>two</a:t>
            </a:r>
            <a:r>
              <a:rPr dirty="0" sz="2400" spc="-140"/>
              <a:t> </a:t>
            </a:r>
            <a:r>
              <a:rPr dirty="0" sz="2400" spc="-160"/>
              <a:t>examples</a:t>
            </a:r>
            <a:r>
              <a:rPr dirty="0" sz="2400" spc="-130"/>
              <a:t> </a:t>
            </a:r>
            <a:r>
              <a:rPr dirty="0" sz="2400" spc="-20"/>
              <a:t>of</a:t>
            </a:r>
            <a:r>
              <a:rPr dirty="0" sz="2400" spc="-135"/>
              <a:t> </a:t>
            </a:r>
            <a:r>
              <a:rPr dirty="0" sz="2400" spc="-30"/>
              <a:t>biofortified</a:t>
            </a:r>
            <a:r>
              <a:rPr dirty="0" sz="2400" spc="-140"/>
              <a:t> </a:t>
            </a:r>
            <a:r>
              <a:rPr dirty="0" sz="2400" spc="-130"/>
              <a:t>crops.</a:t>
            </a:r>
            <a:r>
              <a:rPr dirty="0" sz="2400" spc="-120"/>
              <a:t> </a:t>
            </a:r>
            <a:r>
              <a:rPr dirty="0" sz="2400" spc="-95"/>
              <a:t>What</a:t>
            </a:r>
            <a:r>
              <a:rPr dirty="0" sz="2400" spc="-120"/>
              <a:t> </a:t>
            </a:r>
            <a:r>
              <a:rPr dirty="0" sz="2400" spc="-75"/>
              <a:t>benefits</a:t>
            </a:r>
            <a:r>
              <a:rPr dirty="0" sz="2400" spc="-140"/>
              <a:t> </a:t>
            </a:r>
            <a:r>
              <a:rPr dirty="0" sz="2400" spc="-90"/>
              <a:t>do</a:t>
            </a:r>
            <a:r>
              <a:rPr dirty="0" sz="2400" spc="-125"/>
              <a:t> </a:t>
            </a:r>
            <a:r>
              <a:rPr dirty="0" sz="2400" spc="-70"/>
              <a:t>they</a:t>
            </a:r>
            <a:r>
              <a:rPr dirty="0" sz="2400" spc="-120"/>
              <a:t> </a:t>
            </a:r>
            <a:r>
              <a:rPr dirty="0" sz="2400" spc="-45"/>
              <a:t>offer</a:t>
            </a:r>
            <a:r>
              <a:rPr dirty="0" sz="2400" spc="-145"/>
              <a:t> </a:t>
            </a:r>
            <a:r>
              <a:rPr dirty="0" sz="2400" spc="5"/>
              <a:t>to</a:t>
            </a:r>
            <a:r>
              <a:rPr dirty="0" sz="2400" spc="-125"/>
              <a:t> </a:t>
            </a:r>
            <a:r>
              <a:rPr dirty="0" sz="2400" spc="-40"/>
              <a:t>the</a:t>
            </a:r>
            <a:r>
              <a:rPr dirty="0" sz="2400" spc="-120"/>
              <a:t> </a:t>
            </a:r>
            <a:r>
              <a:rPr dirty="0" sz="2400" spc="-125"/>
              <a:t>society?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16939" y="1802638"/>
            <a:ext cx="10336530" cy="2037714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385"/>
              </a:spcBef>
              <a:buFont typeface="Arial"/>
              <a:buChar char="•"/>
              <a:tabLst>
                <a:tab pos="241935" algn="l"/>
                <a:tab pos="3494404" algn="l"/>
              </a:tabLst>
            </a:pPr>
            <a:r>
              <a:rPr dirty="0" sz="2400" spc="-10">
                <a:latin typeface="Carlito"/>
                <a:cs typeface="Carlito"/>
              </a:rPr>
              <a:t>Maize, </a:t>
            </a:r>
            <a:r>
              <a:rPr dirty="0" sz="2400" spc="-5">
                <a:latin typeface="Carlito"/>
                <a:cs typeface="Carlito"/>
              </a:rPr>
              <a:t>Wheat, </a:t>
            </a:r>
            <a:r>
              <a:rPr dirty="0" sz="2400">
                <a:latin typeface="Carlito"/>
                <a:cs typeface="Carlito"/>
              </a:rPr>
              <a:t>Rice ,pulses </a:t>
            </a:r>
            <a:r>
              <a:rPr dirty="0" sz="2400" spc="-20">
                <a:latin typeface="Carlito"/>
                <a:cs typeface="Carlito"/>
              </a:rPr>
              <a:t>have </a:t>
            </a:r>
            <a:r>
              <a:rPr dirty="0" sz="2400" spc="-10">
                <a:latin typeface="Carlito"/>
                <a:cs typeface="Carlito"/>
              </a:rPr>
              <a:t>biofortified </a:t>
            </a:r>
            <a:r>
              <a:rPr dirty="0" sz="2400" spc="-5">
                <a:latin typeface="Carlito"/>
                <a:cs typeface="Carlito"/>
              </a:rPr>
              <a:t>varieties. </a:t>
            </a:r>
            <a:r>
              <a:rPr dirty="0" sz="2400" spc="-10">
                <a:latin typeface="Carlito"/>
                <a:cs typeface="Carlito"/>
              </a:rPr>
              <a:t>Maize hybrids </a:t>
            </a:r>
            <a:r>
              <a:rPr dirty="0" sz="2400" spc="-20">
                <a:latin typeface="Carlito"/>
                <a:cs typeface="Carlito"/>
              </a:rPr>
              <a:t>have </a:t>
            </a:r>
            <a:r>
              <a:rPr dirty="0" sz="2400">
                <a:latin typeface="Carlito"/>
                <a:cs typeface="Carlito"/>
              </a:rPr>
              <a:t>twice  the </a:t>
            </a:r>
            <a:r>
              <a:rPr dirty="0" sz="2400" spc="-10">
                <a:latin typeface="Carlito"/>
                <a:cs typeface="Carlito"/>
              </a:rPr>
              <a:t>amount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>
                <a:latin typeface="Carlito"/>
                <a:cs typeface="Carlito"/>
              </a:rPr>
              <a:t>aminoacids, </a:t>
            </a:r>
            <a:r>
              <a:rPr dirty="0" sz="2400" spc="-10">
                <a:latin typeface="Carlito"/>
                <a:cs typeface="Carlito"/>
              </a:rPr>
              <a:t>fortified </a:t>
            </a:r>
            <a:r>
              <a:rPr dirty="0" sz="2400" spc="-5">
                <a:latin typeface="Carlito"/>
                <a:cs typeface="Carlito"/>
              </a:rPr>
              <a:t>wheat </a:t>
            </a:r>
            <a:r>
              <a:rPr dirty="0" sz="2400" spc="-10">
                <a:latin typeface="Carlito"/>
                <a:cs typeface="Carlito"/>
              </a:rPr>
              <a:t>variety </a:t>
            </a:r>
            <a:r>
              <a:rPr dirty="0" sz="2400" spc="-5">
                <a:latin typeface="Carlito"/>
                <a:cs typeface="Carlito"/>
              </a:rPr>
              <a:t>has high </a:t>
            </a:r>
            <a:r>
              <a:rPr dirty="0" sz="2400" spc="-15">
                <a:latin typeface="Carlito"/>
                <a:cs typeface="Carlito"/>
              </a:rPr>
              <a:t>protein content,  </a:t>
            </a:r>
            <a:r>
              <a:rPr dirty="0" sz="2400" spc="-10">
                <a:latin typeface="Carlito"/>
                <a:cs typeface="Carlito"/>
              </a:rPr>
              <a:t>fortified </a:t>
            </a:r>
            <a:r>
              <a:rPr dirty="0" sz="2400">
                <a:latin typeface="Carlito"/>
                <a:cs typeface="Carlito"/>
              </a:rPr>
              <a:t>rice </a:t>
            </a:r>
            <a:r>
              <a:rPr dirty="0" sz="2400" spc="-5">
                <a:latin typeface="Carlito"/>
                <a:cs typeface="Carlito"/>
              </a:rPr>
              <a:t>has high quantity of </a:t>
            </a:r>
            <a:r>
              <a:rPr dirty="0" sz="2400" spc="-10">
                <a:latin typeface="Carlito"/>
                <a:cs typeface="Carlito"/>
              </a:rPr>
              <a:t>iron. </a:t>
            </a:r>
            <a:r>
              <a:rPr dirty="0" sz="2400" spc="-5">
                <a:latin typeface="Carlito"/>
                <a:cs typeface="Carlito"/>
              </a:rPr>
              <a:t>Consumption of such </a:t>
            </a:r>
            <a:r>
              <a:rPr dirty="0" sz="2400" spc="-10">
                <a:latin typeface="Carlito"/>
                <a:cs typeface="Carlito"/>
              </a:rPr>
              <a:t>biofortified </a:t>
            </a:r>
            <a:r>
              <a:rPr dirty="0" sz="2400" spc="-15">
                <a:latin typeface="Carlito"/>
                <a:cs typeface="Carlito"/>
              </a:rPr>
              <a:t>foods </a:t>
            </a:r>
            <a:r>
              <a:rPr dirty="0" sz="2400">
                <a:latin typeface="Carlito"/>
                <a:cs typeface="Carlito"/>
              </a:rPr>
              <a:t>will  enrich the</a:t>
            </a:r>
            <a:r>
              <a:rPr dirty="0" sz="2400" spc="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nutritive</a:t>
            </a:r>
            <a:r>
              <a:rPr dirty="0" sz="2400" spc="1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value	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 spc="-10">
                <a:latin typeface="Carlito"/>
                <a:cs typeface="Carlito"/>
              </a:rPr>
              <a:t>our common </a:t>
            </a:r>
            <a:r>
              <a:rPr dirty="0" sz="2400" spc="-15">
                <a:latin typeface="Carlito"/>
                <a:cs typeface="Carlito"/>
              </a:rPr>
              <a:t>foods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5">
                <a:latin typeface="Carlito"/>
                <a:cs typeface="Carlito"/>
              </a:rPr>
              <a:t>will </a:t>
            </a:r>
            <a:r>
              <a:rPr dirty="0" sz="2400" spc="-15">
                <a:latin typeface="Carlito"/>
                <a:cs typeface="Carlito"/>
              </a:rPr>
              <a:t>vastly improve </a:t>
            </a:r>
            <a:r>
              <a:rPr dirty="0" sz="2400" spc="-5">
                <a:latin typeface="Carlito"/>
                <a:cs typeface="Carlito"/>
              </a:rPr>
              <a:t>public  health. </a:t>
            </a:r>
            <a:r>
              <a:rPr dirty="0" sz="2400" spc="-10">
                <a:latin typeface="Carlito"/>
                <a:cs typeface="Carlito"/>
              </a:rPr>
              <a:t>It </a:t>
            </a:r>
            <a:r>
              <a:rPr dirty="0" sz="2400" spc="-15">
                <a:latin typeface="Carlito"/>
                <a:cs typeface="Carlito"/>
              </a:rPr>
              <a:t>may </a:t>
            </a:r>
            <a:r>
              <a:rPr dirty="0" sz="2400" spc="-10">
                <a:latin typeface="Carlito"/>
                <a:cs typeface="Carlito"/>
              </a:rPr>
              <a:t>even </a:t>
            </a:r>
            <a:r>
              <a:rPr dirty="0" sz="2400" spc="-5">
                <a:latin typeface="Carlito"/>
                <a:cs typeface="Carlito"/>
              </a:rPr>
              <a:t>help </a:t>
            </a:r>
            <a:r>
              <a:rPr dirty="0" sz="2400" spc="-15">
                <a:latin typeface="Carlito"/>
                <a:cs typeface="Carlito"/>
              </a:rPr>
              <a:t>overcome several </a:t>
            </a:r>
            <a:r>
              <a:rPr dirty="0" sz="2400" spc="-10">
                <a:latin typeface="Carlito"/>
                <a:cs typeface="Carlito"/>
              </a:rPr>
              <a:t>nutrient deficiency </a:t>
            </a:r>
            <a:r>
              <a:rPr dirty="0" sz="2400" spc="-15">
                <a:latin typeface="Carlito"/>
                <a:cs typeface="Carlito"/>
              </a:rPr>
              <a:t>disorders latent </a:t>
            </a:r>
            <a:r>
              <a:rPr dirty="0" sz="2400">
                <a:latin typeface="Carlito"/>
                <a:cs typeface="Carlito"/>
              </a:rPr>
              <a:t>in  </a:t>
            </a:r>
            <a:r>
              <a:rPr dirty="0" sz="2400" spc="-5">
                <a:latin typeface="Carlito"/>
                <a:cs typeface="Carlito"/>
              </a:rPr>
              <a:t>our</a:t>
            </a:r>
            <a:r>
              <a:rPr dirty="0" sz="2400" spc="-10">
                <a:latin typeface="Carlito"/>
                <a:cs typeface="Carlito"/>
              </a:rPr>
              <a:t> </a:t>
            </a:r>
            <a:r>
              <a:rPr dirty="0" sz="2400" spc="-30">
                <a:latin typeface="Carlito"/>
                <a:cs typeface="Carlito"/>
              </a:rPr>
              <a:t>country.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352" y="2737484"/>
            <a:ext cx="8827135" cy="16910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194685" marR="5080" indent="-3182620">
              <a:lnSpc>
                <a:spcPts val="2590"/>
              </a:lnSpc>
              <a:spcBef>
                <a:spcPts val="425"/>
              </a:spcBef>
            </a:pPr>
            <a:r>
              <a:rPr dirty="0" sz="2400" spc="-95">
                <a:latin typeface="Arial"/>
                <a:cs typeface="Arial"/>
              </a:rPr>
              <a:t>Although </a:t>
            </a:r>
            <a:r>
              <a:rPr dirty="0" sz="2400" spc="-110">
                <a:latin typeface="Arial"/>
                <a:cs typeface="Arial"/>
              </a:rPr>
              <a:t>Potato </a:t>
            </a:r>
            <a:r>
              <a:rPr dirty="0" sz="2400" spc="-35">
                <a:latin typeface="Arial"/>
                <a:cs typeface="Arial"/>
              </a:rPr>
              <a:t>tuber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150">
                <a:latin typeface="Arial"/>
                <a:cs typeface="Arial"/>
              </a:rPr>
              <a:t>an </a:t>
            </a:r>
            <a:r>
              <a:rPr dirty="0" sz="2400" spc="-95">
                <a:latin typeface="Arial"/>
                <a:cs typeface="Arial"/>
              </a:rPr>
              <a:t>underground </a:t>
            </a:r>
            <a:r>
              <a:rPr dirty="0" sz="2400" spc="-65">
                <a:latin typeface="Arial"/>
                <a:cs typeface="Arial"/>
              </a:rPr>
              <a:t>plant </a:t>
            </a:r>
            <a:r>
              <a:rPr dirty="0" sz="2400" spc="-45">
                <a:latin typeface="Arial"/>
                <a:cs typeface="Arial"/>
              </a:rPr>
              <a:t>part, </a:t>
            </a:r>
            <a:r>
              <a:rPr dirty="0" sz="2400" spc="55">
                <a:latin typeface="Arial"/>
                <a:cs typeface="Arial"/>
              </a:rPr>
              <a:t>it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120">
                <a:latin typeface="Arial"/>
                <a:cs typeface="Arial"/>
              </a:rPr>
              <a:t>considered</a:t>
            </a:r>
            <a:r>
              <a:rPr dirty="0" sz="2400" spc="-500">
                <a:latin typeface="Arial"/>
                <a:cs typeface="Arial"/>
              </a:rPr>
              <a:t> </a:t>
            </a:r>
            <a:r>
              <a:rPr dirty="0" sz="2400" spc="-240">
                <a:latin typeface="Arial"/>
                <a:cs typeface="Arial"/>
              </a:rPr>
              <a:t>as </a:t>
            </a:r>
            <a:r>
              <a:rPr dirty="0" sz="2400" spc="-210">
                <a:latin typeface="Arial"/>
                <a:cs typeface="Arial"/>
              </a:rPr>
              <a:t>a  </a:t>
            </a:r>
            <a:r>
              <a:rPr dirty="0" sz="2400" spc="-110">
                <a:latin typeface="Arial"/>
                <a:cs typeface="Arial"/>
              </a:rPr>
              <a:t>stem. </a:t>
            </a:r>
            <a:r>
              <a:rPr dirty="0" sz="2400" spc="-175">
                <a:latin typeface="Arial"/>
                <a:cs typeface="Arial"/>
              </a:rPr>
              <a:t>Give </a:t>
            </a:r>
            <a:r>
              <a:rPr dirty="0" sz="2400" spc="-170">
                <a:latin typeface="Arial"/>
                <a:cs typeface="Arial"/>
              </a:rPr>
              <a:t>reasons?</a:t>
            </a:r>
            <a:endParaRPr sz="2400">
              <a:latin typeface="Arial"/>
              <a:cs typeface="Arial"/>
            </a:endParaRPr>
          </a:p>
          <a:p>
            <a:pPr marL="2473325" indent="-325755">
              <a:lnSpc>
                <a:spcPct val="100000"/>
              </a:lnSpc>
              <a:spcBef>
                <a:spcPts val="1125"/>
              </a:spcBef>
              <a:buAutoNum type="romanLcPeriod"/>
              <a:tabLst>
                <a:tab pos="2473960" algn="l"/>
              </a:tabLst>
            </a:pP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>
                <a:latin typeface="Carlito"/>
                <a:cs typeface="Carlito"/>
              </a:rPr>
              <a:t>tuber </a:t>
            </a:r>
            <a:r>
              <a:rPr dirty="0" sz="2400" spc="-5">
                <a:latin typeface="Carlito"/>
                <a:cs typeface="Carlito"/>
              </a:rPr>
              <a:t>has </a:t>
            </a:r>
            <a:r>
              <a:rPr dirty="0" sz="2400" spc="-10">
                <a:latin typeface="Carlito"/>
                <a:cs typeface="Carlito"/>
              </a:rPr>
              <a:t>nodes </a:t>
            </a:r>
            <a:r>
              <a:rPr dirty="0" sz="2400">
                <a:latin typeface="Carlito"/>
                <a:cs typeface="Carlito"/>
              </a:rPr>
              <a:t>&amp;</a:t>
            </a:r>
            <a:r>
              <a:rPr dirty="0" sz="2400" spc="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internodes</a:t>
            </a:r>
            <a:endParaRPr sz="2400">
              <a:latin typeface="Carlito"/>
              <a:cs typeface="Carlito"/>
            </a:endParaRPr>
          </a:p>
          <a:p>
            <a:pPr marL="2384425" indent="-395605">
              <a:lnSpc>
                <a:spcPct val="100000"/>
              </a:lnSpc>
              <a:spcBef>
                <a:spcPts val="720"/>
              </a:spcBef>
              <a:buAutoNum type="romanLcPeriod"/>
              <a:tabLst>
                <a:tab pos="2385060" algn="l"/>
              </a:tabLst>
            </a:pPr>
            <a:r>
              <a:rPr dirty="0" sz="2400" spc="-5">
                <a:latin typeface="Carlito"/>
                <a:cs typeface="Carlito"/>
              </a:rPr>
              <a:t>Leafy shoots </a:t>
            </a:r>
            <a:r>
              <a:rPr dirty="0" sz="2400">
                <a:latin typeface="Carlito"/>
                <a:cs typeface="Carlito"/>
              </a:rPr>
              <a:t>appear </a:t>
            </a:r>
            <a:r>
              <a:rPr dirty="0" sz="2400" spc="-15">
                <a:latin typeface="Carlito"/>
                <a:cs typeface="Carlito"/>
              </a:rPr>
              <a:t>from </a:t>
            </a:r>
            <a:r>
              <a:rPr dirty="0" sz="2400">
                <a:latin typeface="Carlito"/>
                <a:cs typeface="Carlito"/>
              </a:rPr>
              <a:t>the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nodes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29792"/>
            <a:ext cx="7599045" cy="720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8930" indent="-316865">
              <a:lnSpc>
                <a:spcPts val="2735"/>
              </a:lnSpc>
              <a:spcBef>
                <a:spcPts val="100"/>
              </a:spcBef>
              <a:buAutoNum type="romanLcPeriod"/>
              <a:tabLst>
                <a:tab pos="329565" algn="l"/>
              </a:tabLst>
            </a:pPr>
            <a:r>
              <a:rPr dirty="0" sz="2400" spc="-45">
                <a:latin typeface="Arial"/>
                <a:cs typeface="Arial"/>
              </a:rPr>
              <a:t>Mention </a:t>
            </a:r>
            <a:r>
              <a:rPr dirty="0" sz="2400" spc="-40">
                <a:latin typeface="Arial"/>
                <a:cs typeface="Arial"/>
              </a:rPr>
              <a:t>the </a:t>
            </a:r>
            <a:r>
              <a:rPr dirty="0" sz="2400" spc="-60">
                <a:latin typeface="Arial"/>
                <a:cs typeface="Arial"/>
              </a:rPr>
              <a:t>similarity </a:t>
            </a:r>
            <a:r>
              <a:rPr dirty="0" sz="2400" spc="-85">
                <a:latin typeface="Arial"/>
                <a:cs typeface="Arial"/>
              </a:rPr>
              <a:t>between </a:t>
            </a:r>
            <a:r>
              <a:rPr dirty="0" sz="2400" spc="-130">
                <a:latin typeface="Arial"/>
                <a:cs typeface="Arial"/>
              </a:rPr>
              <a:t>autogamy </a:t>
            </a:r>
            <a:r>
              <a:rPr dirty="0" sz="2400" spc="5">
                <a:latin typeface="Arial"/>
                <a:cs typeface="Arial"/>
              </a:rPr>
              <a:t>&amp;</a:t>
            </a:r>
            <a:r>
              <a:rPr dirty="0" sz="2400" spc="-470">
                <a:latin typeface="Arial"/>
                <a:cs typeface="Arial"/>
              </a:rPr>
              <a:t> </a:t>
            </a:r>
            <a:r>
              <a:rPr dirty="0" sz="2400" spc="-125">
                <a:latin typeface="Arial"/>
                <a:cs typeface="Arial"/>
              </a:rPr>
              <a:t>geitonogamy </a:t>
            </a:r>
            <a:r>
              <a:rPr dirty="0" sz="2400" spc="-225"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  <a:p>
            <a:pPr marL="394970" indent="-382905">
              <a:lnSpc>
                <a:spcPts val="2735"/>
              </a:lnSpc>
              <a:buAutoNum type="romanLcPeriod"/>
              <a:tabLst>
                <a:tab pos="395605" algn="l"/>
              </a:tabLst>
            </a:pPr>
            <a:r>
              <a:rPr dirty="0" sz="2400" spc="-140">
                <a:latin typeface="Arial"/>
                <a:cs typeface="Arial"/>
              </a:rPr>
              <a:t>How </a:t>
            </a:r>
            <a:r>
              <a:rPr dirty="0" sz="2400" spc="-150">
                <a:latin typeface="Arial"/>
                <a:cs typeface="Arial"/>
              </a:rPr>
              <a:t>does </a:t>
            </a:r>
            <a:r>
              <a:rPr dirty="0" sz="2400" spc="-125">
                <a:latin typeface="Arial"/>
                <a:cs typeface="Arial"/>
              </a:rPr>
              <a:t>geitonogamy </a:t>
            </a:r>
            <a:r>
              <a:rPr dirty="0" sz="2400" spc="-40">
                <a:latin typeface="Arial"/>
                <a:cs typeface="Arial"/>
              </a:rPr>
              <a:t>differ </a:t>
            </a:r>
            <a:r>
              <a:rPr dirty="0" sz="2400" spc="-45">
                <a:latin typeface="Arial"/>
                <a:cs typeface="Arial"/>
              </a:rPr>
              <a:t>from </a:t>
            </a:r>
            <a:r>
              <a:rPr dirty="0" sz="2400" spc="-170">
                <a:latin typeface="Arial"/>
                <a:cs typeface="Arial"/>
              </a:rPr>
              <a:t>xenogamy</a:t>
            </a:r>
            <a:r>
              <a:rPr dirty="0" sz="2400" spc="-310">
                <a:latin typeface="Arial"/>
                <a:cs typeface="Arial"/>
              </a:rPr>
              <a:t> </a:t>
            </a:r>
            <a:r>
              <a:rPr dirty="0" sz="2400" spc="-225"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259838"/>
            <a:ext cx="10183495" cy="19615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935" algn="l"/>
                <a:tab pos="634365" algn="l"/>
              </a:tabLst>
            </a:pPr>
            <a:r>
              <a:rPr dirty="0" sz="2400" spc="-5">
                <a:latin typeface="Carlito"/>
                <a:cs typeface="Carlito"/>
              </a:rPr>
              <a:t>[i]	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both cases pollen </a:t>
            </a:r>
            <a:r>
              <a:rPr dirty="0" sz="2400" spc="-10">
                <a:latin typeface="Carlito"/>
                <a:cs typeface="Carlito"/>
              </a:rPr>
              <a:t>grains come </a:t>
            </a:r>
            <a:r>
              <a:rPr dirty="0" sz="2400" spc="-15">
                <a:latin typeface="Carlito"/>
                <a:cs typeface="Carlito"/>
              </a:rPr>
              <a:t>from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same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plant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750">
              <a:latin typeface="Carlito"/>
              <a:cs typeface="Carlito"/>
            </a:endParaRPr>
          </a:p>
          <a:p>
            <a:pPr marL="241300" marR="5080" indent="-229235">
              <a:lnSpc>
                <a:spcPts val="259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[ii] In </a:t>
            </a:r>
            <a:r>
              <a:rPr dirty="0" sz="2400" spc="-20">
                <a:latin typeface="Carlito"/>
                <a:cs typeface="Carlito"/>
              </a:rPr>
              <a:t>geitonogamy </a:t>
            </a:r>
            <a:r>
              <a:rPr dirty="0" sz="2400" spc="-5">
                <a:latin typeface="Carlito"/>
                <a:cs typeface="Carlito"/>
              </a:rPr>
              <a:t>pollen </a:t>
            </a:r>
            <a:r>
              <a:rPr dirty="0" sz="2400" spc="-10">
                <a:latin typeface="Carlito"/>
                <a:cs typeface="Carlito"/>
              </a:rPr>
              <a:t>grains </a:t>
            </a:r>
            <a:r>
              <a:rPr dirty="0" sz="2400" spc="-15">
                <a:latin typeface="Carlito"/>
                <a:cs typeface="Carlito"/>
              </a:rPr>
              <a:t>are transferred from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anther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stigma of  </a:t>
            </a:r>
            <a:r>
              <a:rPr dirty="0" sz="2400">
                <a:latin typeface="Carlito"/>
                <a:cs typeface="Carlito"/>
              </a:rPr>
              <a:t>another </a:t>
            </a:r>
            <a:r>
              <a:rPr dirty="0" sz="2400" spc="-10">
                <a:latin typeface="Carlito"/>
                <a:cs typeface="Carlito"/>
              </a:rPr>
              <a:t>flower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same </a:t>
            </a:r>
            <a:r>
              <a:rPr dirty="0" sz="2400" spc="-10">
                <a:latin typeface="Carlito"/>
                <a:cs typeface="Carlito"/>
              </a:rPr>
              <a:t>plant </a:t>
            </a:r>
            <a:r>
              <a:rPr dirty="0" sz="2400" spc="-5">
                <a:latin typeface="Carlito"/>
                <a:cs typeface="Carlito"/>
              </a:rPr>
              <a:t>whereas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20">
                <a:latin typeface="Carlito"/>
                <a:cs typeface="Carlito"/>
              </a:rPr>
              <a:t>xenogamy </a:t>
            </a:r>
            <a:r>
              <a:rPr dirty="0" sz="2400" spc="-5">
                <a:latin typeface="Carlito"/>
                <a:cs typeface="Carlito"/>
              </a:rPr>
              <a:t>pollen </a:t>
            </a:r>
            <a:r>
              <a:rPr dirty="0" sz="2400" spc="-10">
                <a:latin typeface="Carlito"/>
                <a:cs typeface="Carlito"/>
              </a:rPr>
              <a:t>grains </a:t>
            </a:r>
            <a:r>
              <a:rPr dirty="0" sz="2400" spc="-15">
                <a:latin typeface="Carlito"/>
                <a:cs typeface="Carlito"/>
              </a:rPr>
              <a:t>are  </a:t>
            </a:r>
            <a:r>
              <a:rPr dirty="0" sz="2400" spc="-20">
                <a:latin typeface="Carlito"/>
                <a:cs typeface="Carlito"/>
              </a:rPr>
              <a:t>transferred </a:t>
            </a:r>
            <a:r>
              <a:rPr dirty="0" sz="2400" spc="-15">
                <a:latin typeface="Carlito"/>
                <a:cs typeface="Carlito"/>
              </a:rPr>
              <a:t>from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anther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stigma of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20">
                <a:latin typeface="Carlito"/>
                <a:cs typeface="Carlito"/>
              </a:rPr>
              <a:t>different</a:t>
            </a:r>
            <a:r>
              <a:rPr dirty="0" sz="2400" spc="-10">
                <a:latin typeface="Carlito"/>
                <a:cs typeface="Carlito"/>
              </a:rPr>
              <a:t> flower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361568"/>
            <a:ext cx="10156190" cy="497586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2700" marR="298450">
              <a:lnSpc>
                <a:spcPts val="2380"/>
              </a:lnSpc>
              <a:spcBef>
                <a:spcPts val="390"/>
              </a:spcBef>
            </a:pPr>
            <a:r>
              <a:rPr dirty="0" sz="2200" spc="-75">
                <a:latin typeface="Arial"/>
                <a:cs typeface="Arial"/>
              </a:rPr>
              <a:t>Fertilisation </a:t>
            </a:r>
            <a:r>
              <a:rPr dirty="0" sz="2200" spc="-130">
                <a:latin typeface="Arial"/>
                <a:cs typeface="Arial"/>
              </a:rPr>
              <a:t>is </a:t>
            </a:r>
            <a:r>
              <a:rPr dirty="0" sz="2200" spc="-114">
                <a:latin typeface="Arial"/>
                <a:cs typeface="Arial"/>
              </a:rPr>
              <a:t>essential </a:t>
            </a:r>
            <a:r>
              <a:rPr dirty="0" sz="2200" spc="-20">
                <a:latin typeface="Arial"/>
                <a:cs typeface="Arial"/>
              </a:rPr>
              <a:t>for </a:t>
            </a:r>
            <a:r>
              <a:rPr dirty="0" sz="2200" spc="-65">
                <a:latin typeface="Arial"/>
                <a:cs typeface="Arial"/>
              </a:rPr>
              <a:t>production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140">
                <a:latin typeface="Arial"/>
                <a:cs typeface="Arial"/>
              </a:rPr>
              <a:t>seed, </a:t>
            </a:r>
            <a:r>
              <a:rPr dirty="0" sz="2200" spc="-20">
                <a:latin typeface="Arial"/>
                <a:cs typeface="Arial"/>
              </a:rPr>
              <a:t>but </a:t>
            </a:r>
            <a:r>
              <a:rPr dirty="0" sz="2200" spc="-45">
                <a:latin typeface="Arial"/>
                <a:cs typeface="Arial"/>
              </a:rPr>
              <a:t>in </a:t>
            </a:r>
            <a:r>
              <a:rPr dirty="0" sz="2200" spc="-145">
                <a:latin typeface="Arial"/>
                <a:cs typeface="Arial"/>
              </a:rPr>
              <a:t>some </a:t>
            </a:r>
            <a:r>
              <a:rPr dirty="0" sz="2200" spc="-125">
                <a:latin typeface="Arial"/>
                <a:cs typeface="Arial"/>
              </a:rPr>
              <a:t>angiosperms, </a:t>
            </a:r>
            <a:r>
              <a:rPr dirty="0" sz="2200" spc="-175">
                <a:latin typeface="Arial"/>
                <a:cs typeface="Arial"/>
              </a:rPr>
              <a:t>seeds </a:t>
            </a:r>
            <a:r>
              <a:rPr dirty="0" sz="2200" spc="-105">
                <a:latin typeface="Arial"/>
                <a:cs typeface="Arial"/>
              </a:rPr>
              <a:t>develop  </a:t>
            </a:r>
            <a:r>
              <a:rPr dirty="0" sz="2200" spc="-15">
                <a:latin typeface="Arial"/>
                <a:cs typeface="Arial"/>
              </a:rPr>
              <a:t>without</a:t>
            </a:r>
            <a:r>
              <a:rPr dirty="0" sz="2200" spc="-95">
                <a:latin typeface="Arial"/>
                <a:cs typeface="Arial"/>
              </a:rPr>
              <a:t> </a:t>
            </a:r>
            <a:r>
              <a:rPr dirty="0" sz="2200" spc="-50">
                <a:latin typeface="Arial"/>
                <a:cs typeface="Arial"/>
              </a:rPr>
              <a:t>fertilisation</a:t>
            </a:r>
            <a:endParaRPr sz="2200">
              <a:latin typeface="Arial"/>
              <a:cs typeface="Arial"/>
            </a:endParaRPr>
          </a:p>
          <a:p>
            <a:pPr marL="494030" indent="-291465">
              <a:lnSpc>
                <a:spcPts val="2205"/>
              </a:lnSpc>
              <a:buAutoNum type="romanLcPeriod"/>
              <a:tabLst>
                <a:tab pos="494665" algn="l"/>
              </a:tabLst>
            </a:pPr>
            <a:r>
              <a:rPr dirty="0" sz="2200" spc="-165">
                <a:latin typeface="Arial"/>
                <a:cs typeface="Arial"/>
              </a:rPr>
              <a:t>Give </a:t>
            </a:r>
            <a:r>
              <a:rPr dirty="0" sz="2200" spc="-140">
                <a:latin typeface="Arial"/>
                <a:cs typeface="Arial"/>
              </a:rPr>
              <a:t>an </a:t>
            </a:r>
            <a:r>
              <a:rPr dirty="0" sz="2200" spc="-135">
                <a:latin typeface="Arial"/>
                <a:cs typeface="Arial"/>
              </a:rPr>
              <a:t>example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140">
                <a:latin typeface="Arial"/>
                <a:cs typeface="Arial"/>
              </a:rPr>
              <a:t>an </a:t>
            </a:r>
            <a:r>
              <a:rPr dirty="0" sz="2200" spc="-114">
                <a:latin typeface="Arial"/>
                <a:cs typeface="Arial"/>
              </a:rPr>
              <a:t>angiosperm </a:t>
            </a:r>
            <a:r>
              <a:rPr dirty="0" sz="2200" spc="-25">
                <a:latin typeface="Arial"/>
                <a:cs typeface="Arial"/>
              </a:rPr>
              <a:t>that </a:t>
            </a:r>
            <a:r>
              <a:rPr dirty="0" sz="2200" spc="-120">
                <a:latin typeface="Arial"/>
                <a:cs typeface="Arial"/>
              </a:rPr>
              <a:t>produces </a:t>
            </a:r>
            <a:r>
              <a:rPr dirty="0" sz="2200" spc="-175">
                <a:latin typeface="Arial"/>
                <a:cs typeface="Arial"/>
              </a:rPr>
              <a:t>seeds </a:t>
            </a:r>
            <a:r>
              <a:rPr dirty="0" sz="2200" spc="-15">
                <a:latin typeface="Arial"/>
                <a:cs typeface="Arial"/>
              </a:rPr>
              <a:t>without</a:t>
            </a:r>
            <a:r>
              <a:rPr dirty="0" sz="2200" spc="45">
                <a:latin typeface="Arial"/>
                <a:cs typeface="Arial"/>
              </a:rPr>
              <a:t> </a:t>
            </a:r>
            <a:r>
              <a:rPr dirty="0" sz="2200" spc="-60">
                <a:latin typeface="Arial"/>
                <a:cs typeface="Arial"/>
              </a:rPr>
              <a:t>fertilisation?</a:t>
            </a:r>
            <a:endParaRPr sz="2200">
              <a:latin typeface="Arial"/>
              <a:cs typeface="Arial"/>
            </a:endParaRPr>
          </a:p>
          <a:p>
            <a:pPr marL="554990" indent="-352425">
              <a:lnSpc>
                <a:spcPts val="2510"/>
              </a:lnSpc>
              <a:buAutoNum type="romanLcPeriod"/>
              <a:tabLst>
                <a:tab pos="555625" algn="l"/>
              </a:tabLst>
            </a:pPr>
            <a:r>
              <a:rPr dirty="0" sz="2200" spc="-140">
                <a:latin typeface="Arial"/>
                <a:cs typeface="Arial"/>
              </a:rPr>
              <a:t>Explain </a:t>
            </a:r>
            <a:r>
              <a:rPr dirty="0" sz="2200" spc="-155">
                <a:latin typeface="Arial"/>
                <a:cs typeface="Arial"/>
              </a:rPr>
              <a:t>any </a:t>
            </a:r>
            <a:r>
              <a:rPr dirty="0" sz="2200" spc="-20">
                <a:latin typeface="Arial"/>
                <a:cs typeface="Arial"/>
              </a:rPr>
              <a:t>two </a:t>
            </a:r>
            <a:r>
              <a:rPr dirty="0" sz="2200" spc="-185">
                <a:latin typeface="Arial"/>
                <a:cs typeface="Arial"/>
              </a:rPr>
              <a:t>ways </a:t>
            </a:r>
            <a:r>
              <a:rPr dirty="0" sz="2200" spc="-114">
                <a:latin typeface="Arial"/>
                <a:cs typeface="Arial"/>
              </a:rPr>
              <a:t>by </a:t>
            </a:r>
            <a:r>
              <a:rPr dirty="0" sz="2200" spc="-80">
                <a:latin typeface="Arial"/>
                <a:cs typeface="Arial"/>
              </a:rPr>
              <a:t>which </a:t>
            </a:r>
            <a:r>
              <a:rPr dirty="0" sz="2200" spc="-175">
                <a:latin typeface="Arial"/>
                <a:cs typeface="Arial"/>
              </a:rPr>
              <a:t>seeds </a:t>
            </a:r>
            <a:r>
              <a:rPr dirty="0" sz="2200" spc="-105">
                <a:latin typeface="Arial"/>
                <a:cs typeface="Arial"/>
              </a:rPr>
              <a:t>develop </a:t>
            </a:r>
            <a:r>
              <a:rPr dirty="0" sz="2200" spc="-15">
                <a:latin typeface="Arial"/>
                <a:cs typeface="Arial"/>
              </a:rPr>
              <a:t>without</a:t>
            </a:r>
            <a:r>
              <a:rPr dirty="0" sz="2200" spc="10">
                <a:latin typeface="Arial"/>
                <a:cs typeface="Arial"/>
              </a:rPr>
              <a:t> </a:t>
            </a:r>
            <a:r>
              <a:rPr dirty="0" sz="2200" spc="-45">
                <a:latin typeface="Arial"/>
                <a:cs typeface="Arial"/>
              </a:rPr>
              <a:t>fertilisation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50">
              <a:latin typeface="Arial"/>
              <a:cs typeface="Arial"/>
            </a:endParaRPr>
          </a:p>
          <a:p>
            <a:pPr marL="241300" marR="1312545" indent="-229235">
              <a:lnSpc>
                <a:spcPts val="259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Ans </a:t>
            </a:r>
            <a:r>
              <a:rPr dirty="0" sz="2400" spc="-5">
                <a:latin typeface="Carlito"/>
                <a:cs typeface="Carlito"/>
              </a:rPr>
              <a:t>[i] </a:t>
            </a:r>
            <a:r>
              <a:rPr dirty="0" sz="2400" spc="-10">
                <a:latin typeface="Carlito"/>
                <a:cs typeface="Carlito"/>
              </a:rPr>
              <a:t>In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members of </a:t>
            </a:r>
            <a:r>
              <a:rPr dirty="0" sz="2400" spc="-10">
                <a:latin typeface="Carlito"/>
                <a:cs typeface="Carlito"/>
              </a:rPr>
              <a:t>Asteraceae </a:t>
            </a:r>
            <a:r>
              <a:rPr dirty="0" sz="2400">
                <a:latin typeface="Carlito"/>
                <a:cs typeface="Carlito"/>
              </a:rPr>
              <a:t>/ </a:t>
            </a:r>
            <a:r>
              <a:rPr dirty="0" sz="2400" spc="-10">
                <a:latin typeface="Carlito"/>
                <a:cs typeface="Carlito"/>
              </a:rPr>
              <a:t>grasses </a:t>
            </a:r>
            <a:r>
              <a:rPr dirty="0" sz="2400" spc="-5">
                <a:latin typeface="Carlito"/>
                <a:cs typeface="Carlito"/>
              </a:rPr>
              <a:t>seeds </a:t>
            </a:r>
            <a:r>
              <a:rPr dirty="0" sz="2400" spc="-10">
                <a:latin typeface="Carlito"/>
                <a:cs typeface="Carlito"/>
              </a:rPr>
              <a:t>develop </a:t>
            </a:r>
            <a:r>
              <a:rPr dirty="0" sz="2400" spc="-5">
                <a:latin typeface="Carlito"/>
                <a:cs typeface="Carlito"/>
              </a:rPr>
              <a:t>without  </a:t>
            </a:r>
            <a:r>
              <a:rPr dirty="0" sz="2400" spc="-10">
                <a:latin typeface="Carlito"/>
                <a:cs typeface="Carlito"/>
              </a:rPr>
              <a:t>fertilisation. </a:t>
            </a:r>
            <a:r>
              <a:rPr dirty="0" sz="2400">
                <a:latin typeface="Carlito"/>
                <a:cs typeface="Carlito"/>
              </a:rPr>
              <a:t>It is </a:t>
            </a:r>
            <a:r>
              <a:rPr dirty="0" sz="2400" spc="-5">
                <a:latin typeface="Carlito"/>
                <a:cs typeface="Carlito"/>
              </a:rPr>
              <a:t>called</a:t>
            </a:r>
            <a:r>
              <a:rPr dirty="0" sz="2400" spc="-5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apomixis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[ii] </a:t>
            </a: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two </a:t>
            </a:r>
            <a:r>
              <a:rPr dirty="0" sz="2400" spc="-25">
                <a:latin typeface="Carlito"/>
                <a:cs typeface="Carlito"/>
              </a:rPr>
              <a:t>ways </a:t>
            </a:r>
            <a:r>
              <a:rPr dirty="0" sz="2400" spc="-15">
                <a:latin typeface="Carlito"/>
                <a:cs typeface="Carlito"/>
              </a:rPr>
              <a:t>are</a:t>
            </a:r>
            <a:endParaRPr sz="2400">
              <a:latin typeface="Carlito"/>
              <a:cs typeface="Carlito"/>
            </a:endParaRPr>
          </a:p>
          <a:p>
            <a:pPr marL="241300" marR="24130" indent="-229235">
              <a:lnSpc>
                <a:spcPts val="2590"/>
              </a:lnSpc>
              <a:spcBef>
                <a:spcPts val="1035"/>
              </a:spcBef>
              <a:buFont typeface="Arial"/>
              <a:buChar char="•"/>
              <a:tabLst>
                <a:tab pos="650875" algn="l"/>
                <a:tab pos="651510" algn="l"/>
              </a:tabLst>
            </a:pPr>
            <a:r>
              <a:rPr dirty="0"/>
              <a:t>	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some species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diploid </a:t>
            </a:r>
            <a:r>
              <a:rPr dirty="0" sz="2400">
                <a:latin typeface="Carlito"/>
                <a:cs typeface="Carlito"/>
              </a:rPr>
              <a:t>[2n] </a:t>
            </a:r>
            <a:r>
              <a:rPr dirty="0" sz="2400" spc="5">
                <a:latin typeface="Carlito"/>
                <a:cs typeface="Carlito"/>
              </a:rPr>
              <a:t>egg </a:t>
            </a:r>
            <a:r>
              <a:rPr dirty="0" sz="2400">
                <a:latin typeface="Carlito"/>
                <a:cs typeface="Carlito"/>
              </a:rPr>
              <a:t>cell is </a:t>
            </a:r>
            <a:r>
              <a:rPr dirty="0" sz="2400" spc="-15">
                <a:latin typeface="Carlito"/>
                <a:cs typeface="Carlito"/>
              </a:rPr>
              <a:t>formed </a:t>
            </a:r>
            <a:r>
              <a:rPr dirty="0" sz="2400">
                <a:latin typeface="Carlito"/>
                <a:cs typeface="Carlito"/>
              </a:rPr>
              <a:t>without </a:t>
            </a:r>
            <a:r>
              <a:rPr dirty="0" sz="2400" spc="-5">
                <a:latin typeface="Carlito"/>
                <a:cs typeface="Carlito"/>
              </a:rPr>
              <a:t>reduction division 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10">
                <a:latin typeface="Carlito"/>
                <a:cs typeface="Carlito"/>
              </a:rPr>
              <a:t>develops </a:t>
            </a:r>
            <a:r>
              <a:rPr dirty="0" sz="2400" spc="-15">
                <a:latin typeface="Carlito"/>
                <a:cs typeface="Carlito"/>
              </a:rPr>
              <a:t>into </a:t>
            </a:r>
            <a:r>
              <a:rPr dirty="0" sz="2400">
                <a:latin typeface="Carlito"/>
                <a:cs typeface="Carlito"/>
              </a:rPr>
              <a:t>embryo without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fertilisation</a:t>
            </a:r>
            <a:endParaRPr sz="2400">
              <a:latin typeface="Carlito"/>
              <a:cs typeface="Carlito"/>
            </a:endParaRPr>
          </a:p>
          <a:p>
            <a:pPr marL="241300" marR="5080" indent="-229235">
              <a:lnSpc>
                <a:spcPts val="2590"/>
              </a:lnSpc>
              <a:spcBef>
                <a:spcPts val="1015"/>
              </a:spcBef>
              <a:buFont typeface="Arial"/>
              <a:buChar char="•"/>
              <a:tabLst>
                <a:tab pos="582295" algn="l"/>
                <a:tab pos="582930" algn="l"/>
              </a:tabLst>
            </a:pPr>
            <a:r>
              <a:rPr dirty="0"/>
              <a:t>	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15">
                <a:latin typeface="Carlito"/>
                <a:cs typeface="Carlito"/>
              </a:rPr>
              <a:t>many </a:t>
            </a:r>
            <a:r>
              <a:rPr dirty="0" sz="2400" spc="-5">
                <a:latin typeface="Carlito"/>
                <a:cs typeface="Carlito"/>
              </a:rPr>
              <a:t>varieties of Citrus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5">
                <a:latin typeface="Carlito"/>
                <a:cs typeface="Carlito"/>
              </a:rPr>
              <a:t>Mango fruits some of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nucellar </a:t>
            </a:r>
            <a:r>
              <a:rPr dirty="0" sz="2400">
                <a:latin typeface="Carlito"/>
                <a:cs typeface="Carlito"/>
              </a:rPr>
              <a:t>cells  </a:t>
            </a:r>
            <a:r>
              <a:rPr dirty="0" sz="2400" spc="-10">
                <a:latin typeface="Carlito"/>
                <a:cs typeface="Carlito"/>
              </a:rPr>
              <a:t>surrounding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embryo sac </a:t>
            </a:r>
            <a:r>
              <a:rPr dirty="0" sz="2400" spc="-10">
                <a:latin typeface="Carlito"/>
                <a:cs typeface="Carlito"/>
              </a:rPr>
              <a:t>start </a:t>
            </a:r>
            <a:r>
              <a:rPr dirty="0" sz="2400" spc="-5">
                <a:latin typeface="Carlito"/>
                <a:cs typeface="Carlito"/>
              </a:rPr>
              <a:t>dividing </a:t>
            </a:r>
            <a:r>
              <a:rPr dirty="0" sz="2400">
                <a:latin typeface="Carlito"/>
                <a:cs typeface="Carlito"/>
              </a:rPr>
              <a:t>, </a:t>
            </a:r>
            <a:r>
              <a:rPr dirty="0" sz="2400" spc="-10">
                <a:latin typeface="Carlito"/>
                <a:cs typeface="Carlito"/>
              </a:rPr>
              <a:t>protrude </a:t>
            </a:r>
            <a:r>
              <a:rPr dirty="0" sz="2400" spc="-15">
                <a:latin typeface="Carlito"/>
                <a:cs typeface="Carlito"/>
              </a:rPr>
              <a:t>into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embryo sac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10">
                <a:latin typeface="Carlito"/>
                <a:cs typeface="Carlito"/>
              </a:rPr>
              <a:t>then  develop </a:t>
            </a:r>
            <a:r>
              <a:rPr dirty="0" sz="2400" spc="-15">
                <a:latin typeface="Carlito"/>
                <a:cs typeface="Carlito"/>
              </a:rPr>
              <a:t>into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embryos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0"/>
            <a:ext cx="10186670" cy="54438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510"/>
              </a:lnSpc>
              <a:spcBef>
                <a:spcPts val="95"/>
              </a:spcBef>
            </a:pPr>
            <a:r>
              <a:rPr dirty="0" sz="2200" spc="-165">
                <a:latin typeface="Arial"/>
                <a:cs typeface="Arial"/>
              </a:rPr>
              <a:t>Give </a:t>
            </a:r>
            <a:r>
              <a:rPr dirty="0" sz="2200" spc="-150">
                <a:latin typeface="Arial"/>
                <a:cs typeface="Arial"/>
              </a:rPr>
              <a:t>reasons</a:t>
            </a:r>
            <a:r>
              <a:rPr dirty="0" sz="2200" spc="-50">
                <a:latin typeface="Arial"/>
                <a:cs typeface="Arial"/>
              </a:rPr>
              <a:t> </a:t>
            </a:r>
            <a:r>
              <a:rPr dirty="0" sz="2200" spc="-155">
                <a:latin typeface="Arial"/>
                <a:cs typeface="Arial"/>
              </a:rPr>
              <a:t>Why?</a:t>
            </a:r>
            <a:endParaRPr sz="2200">
              <a:latin typeface="Arial"/>
              <a:cs typeface="Arial"/>
            </a:endParaRPr>
          </a:p>
          <a:p>
            <a:pPr marL="303530" indent="-291465">
              <a:lnSpc>
                <a:spcPts val="2375"/>
              </a:lnSpc>
              <a:buAutoNum type="romanLcPeriod"/>
              <a:tabLst>
                <a:tab pos="304165" algn="l"/>
              </a:tabLst>
            </a:pPr>
            <a:r>
              <a:rPr dirty="0" sz="2200" spc="-85">
                <a:latin typeface="Arial"/>
                <a:cs typeface="Arial"/>
              </a:rPr>
              <a:t>most </a:t>
            </a:r>
            <a:r>
              <a:rPr dirty="0" sz="2200" spc="-150">
                <a:latin typeface="Arial"/>
                <a:cs typeface="Arial"/>
              </a:rPr>
              <a:t>zygotes </a:t>
            </a:r>
            <a:r>
              <a:rPr dirty="0" sz="2200" spc="-45">
                <a:latin typeface="Arial"/>
                <a:cs typeface="Arial"/>
              </a:rPr>
              <a:t>in </a:t>
            </a:r>
            <a:r>
              <a:rPr dirty="0" sz="2200" spc="-125">
                <a:latin typeface="Arial"/>
                <a:cs typeface="Arial"/>
              </a:rPr>
              <a:t>angiosperms </a:t>
            </a:r>
            <a:r>
              <a:rPr dirty="0" sz="2200" spc="-75">
                <a:latin typeface="Arial"/>
                <a:cs typeface="Arial"/>
              </a:rPr>
              <a:t>divide </a:t>
            </a:r>
            <a:r>
              <a:rPr dirty="0" sz="2200" spc="-80">
                <a:latin typeface="Arial"/>
                <a:cs typeface="Arial"/>
              </a:rPr>
              <a:t>only </a:t>
            </a:r>
            <a:r>
              <a:rPr dirty="0" sz="2200" spc="-40">
                <a:latin typeface="Arial"/>
                <a:cs typeface="Arial"/>
              </a:rPr>
              <a:t>after </a:t>
            </a:r>
            <a:r>
              <a:rPr dirty="0" sz="2200" spc="-75">
                <a:latin typeface="Arial"/>
                <a:cs typeface="Arial"/>
              </a:rPr>
              <a:t>certain amount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110">
                <a:latin typeface="Arial"/>
                <a:cs typeface="Arial"/>
              </a:rPr>
              <a:t>endosperm </a:t>
            </a:r>
            <a:r>
              <a:rPr dirty="0" sz="2200" spc="-130">
                <a:latin typeface="Arial"/>
                <a:cs typeface="Arial"/>
              </a:rPr>
              <a:t>is</a:t>
            </a:r>
            <a:r>
              <a:rPr dirty="0" sz="2200" spc="-215">
                <a:latin typeface="Arial"/>
                <a:cs typeface="Arial"/>
              </a:rPr>
              <a:t> </a:t>
            </a:r>
            <a:r>
              <a:rPr dirty="0" sz="2200" spc="-70">
                <a:latin typeface="Arial"/>
                <a:cs typeface="Arial"/>
              </a:rPr>
              <a:t>formed</a:t>
            </a:r>
            <a:endParaRPr sz="2200">
              <a:latin typeface="Arial"/>
              <a:cs typeface="Arial"/>
            </a:endParaRPr>
          </a:p>
          <a:p>
            <a:pPr marL="12700" marR="2388870">
              <a:lnSpc>
                <a:spcPts val="2380"/>
              </a:lnSpc>
              <a:spcBef>
                <a:spcPts val="165"/>
              </a:spcBef>
              <a:buAutoNum type="romanLcPeriod"/>
              <a:tabLst>
                <a:tab pos="365125" algn="l"/>
              </a:tabLst>
            </a:pPr>
            <a:r>
              <a:rPr dirty="0" sz="2200" spc="-70">
                <a:latin typeface="Arial"/>
                <a:cs typeface="Arial"/>
              </a:rPr>
              <a:t>groundnut </a:t>
            </a:r>
            <a:r>
              <a:rPr dirty="0" sz="2200" spc="-175">
                <a:latin typeface="Arial"/>
                <a:cs typeface="Arial"/>
              </a:rPr>
              <a:t>seeds </a:t>
            </a:r>
            <a:r>
              <a:rPr dirty="0" sz="2200" spc="-114">
                <a:latin typeface="Arial"/>
                <a:cs typeface="Arial"/>
              </a:rPr>
              <a:t>are </a:t>
            </a:r>
            <a:r>
              <a:rPr dirty="0" sz="2200" spc="-120">
                <a:latin typeface="Arial"/>
                <a:cs typeface="Arial"/>
              </a:rPr>
              <a:t>exalbuminous </a:t>
            </a:r>
            <a:r>
              <a:rPr dirty="0" sz="2200">
                <a:latin typeface="Arial"/>
                <a:cs typeface="Arial"/>
              </a:rPr>
              <a:t>&amp; </a:t>
            </a:r>
            <a:r>
              <a:rPr dirty="0" sz="2200" spc="-110">
                <a:latin typeface="Arial"/>
                <a:cs typeface="Arial"/>
              </a:rPr>
              <a:t>castor </a:t>
            </a:r>
            <a:r>
              <a:rPr dirty="0" sz="2200" spc="-175">
                <a:latin typeface="Arial"/>
                <a:cs typeface="Arial"/>
              </a:rPr>
              <a:t>seeds </a:t>
            </a:r>
            <a:r>
              <a:rPr dirty="0" sz="2200" spc="-114">
                <a:latin typeface="Arial"/>
                <a:cs typeface="Arial"/>
              </a:rPr>
              <a:t>are </a:t>
            </a:r>
            <a:r>
              <a:rPr dirty="0" sz="2200" spc="-100">
                <a:latin typeface="Arial"/>
                <a:cs typeface="Arial"/>
              </a:rPr>
              <a:t>albuminous  </a:t>
            </a:r>
            <a:r>
              <a:rPr dirty="0" sz="2200" spc="-55">
                <a:latin typeface="Arial"/>
                <a:cs typeface="Arial"/>
              </a:rPr>
              <a:t>[iii]micropyle </a:t>
            </a:r>
            <a:r>
              <a:rPr dirty="0" sz="2200" spc="-114">
                <a:latin typeface="Arial"/>
                <a:cs typeface="Arial"/>
              </a:rPr>
              <a:t>remains </a:t>
            </a:r>
            <a:r>
              <a:rPr dirty="0" sz="2200" spc="-225">
                <a:latin typeface="Arial"/>
                <a:cs typeface="Arial"/>
              </a:rPr>
              <a:t>as </a:t>
            </a:r>
            <a:r>
              <a:rPr dirty="0" sz="2200" spc="-190">
                <a:latin typeface="Arial"/>
                <a:cs typeface="Arial"/>
              </a:rPr>
              <a:t>a </a:t>
            </a:r>
            <a:r>
              <a:rPr dirty="0" sz="2200" spc="-80">
                <a:latin typeface="Arial"/>
                <a:cs typeface="Arial"/>
              </a:rPr>
              <a:t>pore </a:t>
            </a:r>
            <a:r>
              <a:rPr dirty="0" sz="2200" spc="-45">
                <a:latin typeface="Arial"/>
                <a:cs typeface="Arial"/>
              </a:rPr>
              <a:t>in </a:t>
            </a:r>
            <a:r>
              <a:rPr dirty="0" sz="2200" spc="-40">
                <a:latin typeface="Arial"/>
                <a:cs typeface="Arial"/>
              </a:rPr>
              <a:t>the </a:t>
            </a:r>
            <a:r>
              <a:rPr dirty="0" sz="2200" spc="-130">
                <a:latin typeface="Arial"/>
                <a:cs typeface="Arial"/>
              </a:rPr>
              <a:t>seedcoat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190">
                <a:latin typeface="Arial"/>
                <a:cs typeface="Arial"/>
              </a:rPr>
              <a:t>a</a:t>
            </a:r>
            <a:r>
              <a:rPr dirty="0" sz="2200" spc="-80">
                <a:latin typeface="Arial"/>
                <a:cs typeface="Arial"/>
              </a:rPr>
              <a:t> </a:t>
            </a:r>
            <a:r>
              <a:rPr dirty="0" sz="2200" spc="-160">
                <a:latin typeface="Arial"/>
                <a:cs typeface="Arial"/>
              </a:rPr>
              <a:t>seed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205"/>
              </a:lnSpc>
            </a:pPr>
            <a:r>
              <a:rPr dirty="0" sz="2200" spc="-70">
                <a:latin typeface="Arial"/>
                <a:cs typeface="Arial"/>
              </a:rPr>
              <a:t>[iv]integuments </a:t>
            </a:r>
            <a:r>
              <a:rPr dirty="0" sz="2200" spc="-20">
                <a:latin typeface="Arial"/>
                <a:cs typeface="Arial"/>
              </a:rPr>
              <a:t>of </a:t>
            </a:r>
            <a:r>
              <a:rPr dirty="0" sz="2200" spc="-140">
                <a:latin typeface="Arial"/>
                <a:cs typeface="Arial"/>
              </a:rPr>
              <a:t>an </a:t>
            </a:r>
            <a:r>
              <a:rPr dirty="0" sz="2200" spc="-90">
                <a:latin typeface="Arial"/>
                <a:cs typeface="Arial"/>
              </a:rPr>
              <a:t>ovule </a:t>
            </a:r>
            <a:r>
              <a:rPr dirty="0" sz="2200" spc="-105">
                <a:latin typeface="Arial"/>
                <a:cs typeface="Arial"/>
              </a:rPr>
              <a:t>harden </a:t>
            </a:r>
            <a:r>
              <a:rPr dirty="0" sz="2200" spc="5">
                <a:latin typeface="Arial"/>
                <a:cs typeface="Arial"/>
              </a:rPr>
              <a:t>&amp; </a:t>
            </a:r>
            <a:r>
              <a:rPr dirty="0" sz="2200" spc="-40">
                <a:latin typeface="Arial"/>
                <a:cs typeface="Arial"/>
              </a:rPr>
              <a:t>the </a:t>
            </a:r>
            <a:r>
              <a:rPr dirty="0" sz="2200" spc="-70">
                <a:latin typeface="Arial"/>
                <a:cs typeface="Arial"/>
              </a:rPr>
              <a:t>water </a:t>
            </a:r>
            <a:r>
              <a:rPr dirty="0" sz="2200" spc="-65">
                <a:latin typeface="Arial"/>
                <a:cs typeface="Arial"/>
              </a:rPr>
              <a:t>content </a:t>
            </a:r>
            <a:r>
              <a:rPr dirty="0" sz="2200" spc="-130">
                <a:latin typeface="Arial"/>
                <a:cs typeface="Arial"/>
              </a:rPr>
              <a:t>is </a:t>
            </a:r>
            <a:r>
              <a:rPr dirty="0" sz="2200" spc="-85">
                <a:latin typeface="Arial"/>
                <a:cs typeface="Arial"/>
              </a:rPr>
              <a:t>highly </a:t>
            </a:r>
            <a:r>
              <a:rPr dirty="0" sz="2200" spc="-100">
                <a:latin typeface="Arial"/>
                <a:cs typeface="Arial"/>
              </a:rPr>
              <a:t>reduced, </a:t>
            </a:r>
            <a:r>
              <a:rPr dirty="0" sz="2200" spc="-220">
                <a:latin typeface="Arial"/>
                <a:cs typeface="Arial"/>
              </a:rPr>
              <a:t>as </a:t>
            </a:r>
            <a:r>
              <a:rPr dirty="0" sz="2200" spc="-40">
                <a:latin typeface="Arial"/>
                <a:cs typeface="Arial"/>
              </a:rPr>
              <a:t>the</a:t>
            </a:r>
            <a:r>
              <a:rPr dirty="0" sz="2200" spc="-310">
                <a:latin typeface="Arial"/>
                <a:cs typeface="Arial"/>
              </a:rPr>
              <a:t> </a:t>
            </a:r>
            <a:r>
              <a:rPr dirty="0" sz="2200" spc="-160">
                <a:latin typeface="Arial"/>
                <a:cs typeface="Arial"/>
              </a:rPr>
              <a:t>seed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380"/>
              </a:lnSpc>
            </a:pPr>
            <a:r>
              <a:rPr dirty="0" sz="2200" spc="-105">
                <a:latin typeface="Arial"/>
                <a:cs typeface="Arial"/>
              </a:rPr>
              <a:t>matures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510"/>
              </a:lnSpc>
            </a:pPr>
            <a:r>
              <a:rPr dirty="0" sz="2200" spc="-20">
                <a:latin typeface="Arial"/>
                <a:cs typeface="Arial"/>
              </a:rPr>
              <a:t>[v] </a:t>
            </a:r>
            <a:r>
              <a:rPr dirty="0" sz="2200" spc="-105">
                <a:latin typeface="Arial"/>
                <a:cs typeface="Arial"/>
              </a:rPr>
              <a:t>apple </a:t>
            </a:r>
            <a:r>
              <a:rPr dirty="0" sz="2200">
                <a:latin typeface="Arial"/>
                <a:cs typeface="Arial"/>
              </a:rPr>
              <a:t>&amp; </a:t>
            </a:r>
            <a:r>
              <a:rPr dirty="0" sz="2200" spc="-155">
                <a:latin typeface="Arial"/>
                <a:cs typeface="Arial"/>
              </a:rPr>
              <a:t>cashew </a:t>
            </a:r>
            <a:r>
              <a:rPr dirty="0" sz="2200" spc="-114">
                <a:latin typeface="Arial"/>
                <a:cs typeface="Arial"/>
              </a:rPr>
              <a:t>are </a:t>
            </a:r>
            <a:r>
              <a:rPr dirty="0" sz="2200" spc="-20">
                <a:latin typeface="Arial"/>
                <a:cs typeface="Arial"/>
              </a:rPr>
              <a:t>not </a:t>
            </a:r>
            <a:r>
              <a:rPr dirty="0" sz="2200" spc="-110">
                <a:latin typeface="Arial"/>
                <a:cs typeface="Arial"/>
              </a:rPr>
              <a:t>called </a:t>
            </a:r>
            <a:r>
              <a:rPr dirty="0" sz="2200" spc="-25">
                <a:latin typeface="Arial"/>
                <a:cs typeface="Arial"/>
              </a:rPr>
              <a:t>true</a:t>
            </a:r>
            <a:r>
              <a:rPr dirty="0" sz="2200" spc="-325">
                <a:latin typeface="Arial"/>
                <a:cs typeface="Arial"/>
              </a:rPr>
              <a:t> </a:t>
            </a:r>
            <a:r>
              <a:rPr dirty="0" sz="2200" spc="-30">
                <a:latin typeface="Arial"/>
                <a:cs typeface="Arial"/>
              </a:rPr>
              <a:t>fruits</a:t>
            </a:r>
            <a:endParaRPr sz="22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14">
                <a:latin typeface="Carlito"/>
                <a:cs typeface="Carlito"/>
              </a:rPr>
              <a:t>To </a:t>
            </a:r>
            <a:r>
              <a:rPr dirty="0" sz="2400" spc="-10">
                <a:latin typeface="Carlito"/>
                <a:cs typeface="Carlito"/>
              </a:rPr>
              <a:t>obtain </a:t>
            </a:r>
            <a:r>
              <a:rPr dirty="0" sz="2400" spc="-5">
                <a:latin typeface="Carlito"/>
                <a:cs typeface="Carlito"/>
              </a:rPr>
              <a:t>nutrition </a:t>
            </a:r>
            <a:r>
              <a:rPr dirty="0" sz="2400" spc="-15">
                <a:latin typeface="Carlito"/>
                <a:cs typeface="Carlito"/>
              </a:rPr>
              <a:t>from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endosperm </a:t>
            </a:r>
            <a:r>
              <a:rPr dirty="0" sz="2400" spc="-20">
                <a:latin typeface="Carlito"/>
                <a:cs typeface="Carlito"/>
              </a:rPr>
              <a:t>for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developing</a:t>
            </a:r>
            <a:r>
              <a:rPr dirty="0" sz="2400" spc="11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embryo</a:t>
            </a:r>
            <a:endParaRPr sz="2400">
              <a:latin typeface="Carlito"/>
              <a:cs typeface="Carlito"/>
            </a:endParaRPr>
          </a:p>
          <a:p>
            <a:pPr marL="241300" marR="318135" indent="-229235">
              <a:lnSpc>
                <a:spcPts val="2590"/>
              </a:lnSpc>
              <a:spcBef>
                <a:spcPts val="105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spc="-10">
                <a:latin typeface="Carlito"/>
                <a:cs typeface="Carlito"/>
              </a:rPr>
              <a:t>groundnut </a:t>
            </a:r>
            <a:r>
              <a:rPr dirty="0" sz="2400" spc="-5">
                <a:latin typeface="Carlito"/>
                <a:cs typeface="Carlito"/>
              </a:rPr>
              <a:t>seeds </a:t>
            </a:r>
            <a:r>
              <a:rPr dirty="0" sz="2400" spc="-15">
                <a:latin typeface="Carlito"/>
                <a:cs typeface="Carlito"/>
              </a:rPr>
              <a:t>are </a:t>
            </a:r>
            <a:r>
              <a:rPr dirty="0" sz="2400" spc="-10">
                <a:latin typeface="Carlito"/>
                <a:cs typeface="Carlito"/>
              </a:rPr>
              <a:t>exalbuminous </a:t>
            </a:r>
            <a:r>
              <a:rPr dirty="0" sz="2400" spc="-5">
                <a:latin typeface="Carlito"/>
                <a:cs typeface="Carlito"/>
              </a:rPr>
              <a:t>because </a:t>
            </a:r>
            <a:r>
              <a:rPr dirty="0" sz="2400">
                <a:latin typeface="Carlito"/>
                <a:cs typeface="Carlito"/>
              </a:rPr>
              <a:t>the endosperm is </a:t>
            </a:r>
            <a:r>
              <a:rPr dirty="0" sz="2400" spc="-10">
                <a:latin typeface="Carlito"/>
                <a:cs typeface="Carlito"/>
              </a:rPr>
              <a:t>completely  consumed. Whereas,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15">
                <a:latin typeface="Carlito"/>
                <a:cs typeface="Carlito"/>
              </a:rPr>
              <a:t>castor </a:t>
            </a:r>
            <a:r>
              <a:rPr dirty="0" sz="2400" spc="-5">
                <a:latin typeface="Carlito"/>
                <a:cs typeface="Carlito"/>
              </a:rPr>
              <a:t>seeds endosperm</a:t>
            </a:r>
            <a:r>
              <a:rPr dirty="0" sz="2400" spc="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persists.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5">
                <a:latin typeface="Carlito"/>
                <a:cs typeface="Carlito"/>
              </a:rPr>
              <a:t>For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entry of </a:t>
            </a:r>
            <a:r>
              <a:rPr dirty="0" sz="2400" spc="-20">
                <a:latin typeface="Carlito"/>
                <a:cs typeface="Carlito"/>
              </a:rPr>
              <a:t>water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25">
                <a:latin typeface="Carlito"/>
                <a:cs typeface="Carlito"/>
              </a:rPr>
              <a:t>oxygen </a:t>
            </a:r>
            <a:r>
              <a:rPr dirty="0" sz="2400" spc="-10">
                <a:latin typeface="Carlito"/>
                <a:cs typeface="Carlito"/>
              </a:rPr>
              <a:t>required </a:t>
            </a:r>
            <a:r>
              <a:rPr dirty="0" sz="2400" spc="-20">
                <a:latin typeface="Carlito"/>
                <a:cs typeface="Carlito"/>
              </a:rPr>
              <a:t>for</a:t>
            </a:r>
            <a:r>
              <a:rPr dirty="0" sz="2400" spc="3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germination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ts val="2735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14">
                <a:latin typeface="Carlito"/>
                <a:cs typeface="Carlito"/>
              </a:rPr>
              <a:t>To </a:t>
            </a:r>
            <a:r>
              <a:rPr dirty="0" sz="2400" spc="-10">
                <a:latin typeface="Carlito"/>
                <a:cs typeface="Carlito"/>
              </a:rPr>
              <a:t>protect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embryo </a:t>
            </a:r>
            <a:r>
              <a:rPr dirty="0" sz="2400">
                <a:latin typeface="Carlito"/>
                <a:cs typeface="Carlito"/>
              </a:rPr>
              <a:t>&amp; </a:t>
            </a:r>
            <a:r>
              <a:rPr dirty="0" sz="2400" spc="-20">
                <a:latin typeface="Carlito"/>
                <a:cs typeface="Carlito"/>
              </a:rPr>
              <a:t>keep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seed viable ,until </a:t>
            </a:r>
            <a:r>
              <a:rPr dirty="0" sz="2400" spc="-20">
                <a:latin typeface="Carlito"/>
                <a:cs typeface="Carlito"/>
              </a:rPr>
              <a:t>favourable </a:t>
            </a:r>
            <a:r>
              <a:rPr dirty="0" sz="2400" spc="-10">
                <a:latin typeface="Carlito"/>
                <a:cs typeface="Carlito"/>
              </a:rPr>
              <a:t>conditions</a:t>
            </a:r>
            <a:r>
              <a:rPr dirty="0" sz="2400" spc="16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return</a:t>
            </a:r>
            <a:endParaRPr sz="2400">
              <a:latin typeface="Carlito"/>
              <a:cs typeface="Carlito"/>
            </a:endParaRPr>
          </a:p>
          <a:p>
            <a:pPr marL="241300">
              <a:lnSpc>
                <a:spcPts val="2735"/>
              </a:lnSpc>
            </a:pPr>
            <a:r>
              <a:rPr dirty="0" sz="2400" spc="-20">
                <a:latin typeface="Carlito"/>
                <a:cs typeface="Carlito"/>
              </a:rPr>
              <a:t>for</a:t>
            </a:r>
            <a:r>
              <a:rPr dirty="0" sz="2400" spc="-1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germination</a:t>
            </a:r>
            <a:endParaRPr sz="2400">
              <a:latin typeface="Carlito"/>
              <a:cs typeface="Carlito"/>
            </a:endParaRPr>
          </a:p>
          <a:p>
            <a:pPr marL="241300" marR="140335" indent="-229235">
              <a:lnSpc>
                <a:spcPts val="259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In apple &amp; </a:t>
            </a:r>
            <a:r>
              <a:rPr dirty="0" sz="2400" spc="-10">
                <a:latin typeface="Carlito"/>
                <a:cs typeface="Carlito"/>
              </a:rPr>
              <a:t>cashew ovary </a:t>
            </a:r>
            <a:r>
              <a:rPr dirty="0" sz="2400" spc="-5">
                <a:latin typeface="Carlito"/>
                <a:cs typeface="Carlito"/>
              </a:rPr>
              <a:t>does not </a:t>
            </a:r>
            <a:r>
              <a:rPr dirty="0" sz="2400" spc="-25">
                <a:latin typeface="Carlito"/>
                <a:cs typeface="Carlito"/>
              </a:rPr>
              <a:t>take </a:t>
            </a:r>
            <a:r>
              <a:rPr dirty="0" sz="2400" spc="-5">
                <a:latin typeface="Carlito"/>
                <a:cs typeface="Carlito"/>
              </a:rPr>
              <a:t>part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5">
                <a:latin typeface="Carlito"/>
                <a:cs typeface="Carlito"/>
              </a:rPr>
              <a:t>fruit </a:t>
            </a:r>
            <a:r>
              <a:rPr dirty="0" sz="2400" spc="-10">
                <a:latin typeface="Carlito"/>
                <a:cs typeface="Carlito"/>
              </a:rPr>
              <a:t>formation, instead </a:t>
            </a:r>
            <a:r>
              <a:rPr dirty="0" sz="2400">
                <a:latin typeface="Carlito"/>
                <a:cs typeface="Carlito"/>
              </a:rPr>
              <a:t>thalamus  </a:t>
            </a:r>
            <a:r>
              <a:rPr dirty="0" sz="2400" spc="-10">
                <a:latin typeface="Carlito"/>
                <a:cs typeface="Carlito"/>
              </a:rPr>
              <a:t>contributes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 spc="-5">
                <a:latin typeface="Carlito"/>
                <a:cs typeface="Carlito"/>
              </a:rPr>
              <a:t>fruit</a:t>
            </a:r>
            <a:r>
              <a:rPr dirty="0" sz="2400" spc="-10">
                <a:latin typeface="Carlito"/>
                <a:cs typeface="Carlito"/>
              </a:rPr>
              <a:t> formation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65201"/>
            <a:ext cx="9786620" cy="3300729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just" marL="12700" marR="5080">
              <a:lnSpc>
                <a:spcPts val="2590"/>
              </a:lnSpc>
              <a:spcBef>
                <a:spcPts val="425"/>
              </a:spcBef>
            </a:pPr>
            <a:r>
              <a:rPr dirty="0" sz="2400" spc="-95">
                <a:latin typeface="Arial"/>
                <a:cs typeface="Arial"/>
              </a:rPr>
              <a:t>Although </a:t>
            </a:r>
            <a:r>
              <a:rPr dirty="0" sz="2400" spc="-165">
                <a:latin typeface="Arial"/>
                <a:cs typeface="Arial"/>
              </a:rPr>
              <a:t>sexual </a:t>
            </a:r>
            <a:r>
              <a:rPr dirty="0" sz="2400" spc="-70">
                <a:latin typeface="Arial"/>
                <a:cs typeface="Arial"/>
              </a:rPr>
              <a:t>reproduction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210">
                <a:latin typeface="Arial"/>
                <a:cs typeface="Arial"/>
              </a:rPr>
              <a:t>a </a:t>
            </a:r>
            <a:r>
              <a:rPr dirty="0" sz="2400" spc="-100">
                <a:latin typeface="Arial"/>
                <a:cs typeface="Arial"/>
              </a:rPr>
              <a:t>long </a:t>
            </a:r>
            <a:r>
              <a:rPr dirty="0" sz="2400" spc="-95">
                <a:latin typeface="Arial"/>
                <a:cs typeface="Arial"/>
              </a:rPr>
              <a:t>drawn, </a:t>
            </a:r>
            <a:r>
              <a:rPr dirty="0" sz="2400" spc="-130">
                <a:latin typeface="Arial"/>
                <a:cs typeface="Arial"/>
              </a:rPr>
              <a:t>energy </a:t>
            </a:r>
            <a:r>
              <a:rPr dirty="0" sz="2400" spc="-100">
                <a:latin typeface="Arial"/>
                <a:cs typeface="Arial"/>
              </a:rPr>
              <a:t>intensive </a:t>
            </a:r>
            <a:r>
              <a:rPr dirty="0" sz="2400" spc="-130">
                <a:latin typeface="Arial"/>
                <a:cs typeface="Arial"/>
              </a:rPr>
              <a:t>complex </a:t>
            </a:r>
            <a:r>
              <a:rPr dirty="0" sz="2400" spc="-45">
                <a:latin typeface="Arial"/>
                <a:cs typeface="Arial"/>
              </a:rPr>
              <a:t>form </a:t>
            </a:r>
            <a:r>
              <a:rPr dirty="0" sz="2400" spc="-25">
                <a:latin typeface="Arial"/>
                <a:cs typeface="Arial"/>
              </a:rPr>
              <a:t>of  </a:t>
            </a:r>
            <a:r>
              <a:rPr dirty="0" sz="2400" spc="-70">
                <a:latin typeface="Arial"/>
                <a:cs typeface="Arial"/>
              </a:rPr>
              <a:t>reproduction, </a:t>
            </a:r>
            <a:r>
              <a:rPr dirty="0" sz="2400" spc="-150">
                <a:latin typeface="Arial"/>
                <a:cs typeface="Arial"/>
              </a:rPr>
              <a:t>many </a:t>
            </a:r>
            <a:r>
              <a:rPr dirty="0" sz="2400" spc="-135">
                <a:latin typeface="Arial"/>
                <a:cs typeface="Arial"/>
              </a:rPr>
              <a:t>groups </a:t>
            </a:r>
            <a:r>
              <a:rPr dirty="0" sz="2400" spc="-25">
                <a:latin typeface="Arial"/>
                <a:cs typeface="Arial"/>
              </a:rPr>
              <a:t>of </a:t>
            </a:r>
            <a:r>
              <a:rPr dirty="0" sz="2400" spc="-150">
                <a:latin typeface="Arial"/>
                <a:cs typeface="Arial"/>
              </a:rPr>
              <a:t>organisms </a:t>
            </a:r>
            <a:r>
              <a:rPr dirty="0" sz="2400" spc="-50">
                <a:latin typeface="Arial"/>
                <a:cs typeface="Arial"/>
              </a:rPr>
              <a:t>in </a:t>
            </a:r>
            <a:r>
              <a:rPr dirty="0" sz="2400" spc="-140">
                <a:latin typeface="Arial"/>
                <a:cs typeface="Arial"/>
              </a:rPr>
              <a:t>Plantae </a:t>
            </a:r>
            <a:r>
              <a:rPr dirty="0" sz="2400" spc="-70">
                <a:latin typeface="Arial"/>
                <a:cs typeface="Arial"/>
              </a:rPr>
              <a:t>prefer </a:t>
            </a:r>
            <a:r>
              <a:rPr dirty="0" sz="2400" spc="-65">
                <a:latin typeface="Arial"/>
                <a:cs typeface="Arial"/>
              </a:rPr>
              <a:t>this </a:t>
            </a:r>
            <a:r>
              <a:rPr dirty="0" sz="2400" spc="-105">
                <a:latin typeface="Arial"/>
                <a:cs typeface="Arial"/>
              </a:rPr>
              <a:t>mode. </a:t>
            </a:r>
            <a:r>
              <a:rPr dirty="0" sz="2400" spc="-165">
                <a:latin typeface="Arial"/>
                <a:cs typeface="Arial"/>
              </a:rPr>
              <a:t>Why?</a:t>
            </a:r>
            <a:r>
              <a:rPr dirty="0" sz="2400" spc="-455">
                <a:latin typeface="Arial"/>
                <a:cs typeface="Arial"/>
              </a:rPr>
              <a:t> </a:t>
            </a:r>
            <a:r>
              <a:rPr dirty="0" sz="2400" spc="-175">
                <a:latin typeface="Arial"/>
                <a:cs typeface="Arial"/>
              </a:rPr>
              <a:t>Give  </a:t>
            </a:r>
            <a:r>
              <a:rPr dirty="0" sz="2400" spc="-60">
                <a:latin typeface="Arial"/>
                <a:cs typeface="Arial"/>
              </a:rPr>
              <a:t>three</a:t>
            </a:r>
            <a:r>
              <a:rPr dirty="0" sz="2400" spc="-145">
                <a:latin typeface="Arial"/>
                <a:cs typeface="Arial"/>
              </a:rPr>
              <a:t> </a:t>
            </a:r>
            <a:r>
              <a:rPr dirty="0" sz="2400" spc="-170">
                <a:latin typeface="Arial"/>
                <a:cs typeface="Arial"/>
              </a:rPr>
              <a:t>reasons?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dirty="0" sz="2400" spc="-15">
                <a:latin typeface="Carlito"/>
                <a:cs typeface="Carlito"/>
              </a:rPr>
              <a:t>Sexual </a:t>
            </a:r>
            <a:r>
              <a:rPr dirty="0" sz="2400" spc="-10">
                <a:latin typeface="Carlito"/>
                <a:cs typeface="Carlito"/>
              </a:rPr>
              <a:t>reproduction </a:t>
            </a:r>
            <a:r>
              <a:rPr dirty="0" sz="2400" spc="-5">
                <a:latin typeface="Carlito"/>
                <a:cs typeface="Carlito"/>
              </a:rPr>
              <a:t>brings about </a:t>
            </a:r>
            <a:r>
              <a:rPr dirty="0" sz="2400" spc="-10">
                <a:latin typeface="Carlito"/>
                <a:cs typeface="Carlito"/>
              </a:rPr>
              <a:t>variation </a:t>
            </a:r>
            <a:r>
              <a:rPr dirty="0" sz="2400">
                <a:latin typeface="Carlito"/>
                <a:cs typeface="Carlito"/>
              </a:rPr>
              <a:t>in the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offspring</a:t>
            </a:r>
            <a:endParaRPr sz="2400">
              <a:latin typeface="Carlito"/>
              <a:cs typeface="Carlito"/>
            </a:endParaRPr>
          </a:p>
          <a:p>
            <a:pPr marL="241300" marR="109220" indent="-229235">
              <a:lnSpc>
                <a:spcPct val="90100"/>
              </a:lnSpc>
              <a:spcBef>
                <a:spcPts val="100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Since </a:t>
            </a:r>
            <a:r>
              <a:rPr dirty="0" sz="2400" spc="-15">
                <a:latin typeface="Carlito"/>
                <a:cs typeface="Carlito"/>
              </a:rPr>
              <a:t>gamete </a:t>
            </a:r>
            <a:r>
              <a:rPr dirty="0" sz="2400" spc="-10">
                <a:latin typeface="Carlito"/>
                <a:cs typeface="Carlito"/>
              </a:rPr>
              <a:t>formation </a:t>
            </a:r>
            <a:r>
              <a:rPr dirty="0" sz="2400">
                <a:latin typeface="Carlito"/>
                <a:cs typeface="Carlito"/>
              </a:rPr>
              <a:t>is </a:t>
            </a:r>
            <a:r>
              <a:rPr dirty="0" sz="2400" spc="-10">
                <a:latin typeface="Carlito"/>
                <a:cs typeface="Carlito"/>
              </a:rPr>
              <a:t>proceeded by </a:t>
            </a:r>
            <a:r>
              <a:rPr dirty="0" sz="2400" spc="-5">
                <a:latin typeface="Carlito"/>
                <a:cs typeface="Carlito"/>
              </a:rPr>
              <a:t>meiosis, genetic </a:t>
            </a:r>
            <a:r>
              <a:rPr dirty="0" sz="2400" spc="-10">
                <a:latin typeface="Carlito"/>
                <a:cs typeface="Carlito"/>
              </a:rPr>
              <a:t>recombination  </a:t>
            </a:r>
            <a:r>
              <a:rPr dirty="0" sz="2400" spc="-5">
                <a:latin typeface="Carlito"/>
                <a:cs typeface="Carlito"/>
              </a:rPr>
              <a:t>occurring during </a:t>
            </a:r>
            <a:r>
              <a:rPr dirty="0" sz="2400" spc="-10">
                <a:latin typeface="Carlito"/>
                <a:cs typeface="Carlito"/>
              </a:rPr>
              <a:t>crossing </a:t>
            </a:r>
            <a:r>
              <a:rPr dirty="0" sz="2400" spc="-50">
                <a:latin typeface="Carlito"/>
                <a:cs typeface="Carlito"/>
              </a:rPr>
              <a:t>over, </a:t>
            </a:r>
            <a:r>
              <a:rPr dirty="0" sz="2400">
                <a:latin typeface="Carlito"/>
                <a:cs typeface="Carlito"/>
              </a:rPr>
              <a:t>lead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15">
                <a:latin typeface="Carlito"/>
                <a:cs typeface="Carlito"/>
              </a:rPr>
              <a:t>great </a:t>
            </a:r>
            <a:r>
              <a:rPr dirty="0" sz="2400" spc="-5">
                <a:latin typeface="Carlito"/>
                <a:cs typeface="Carlito"/>
              </a:rPr>
              <a:t>deal of </a:t>
            </a:r>
            <a:r>
              <a:rPr dirty="0" sz="2400" spc="-10">
                <a:latin typeface="Carlito"/>
                <a:cs typeface="Carlito"/>
              </a:rPr>
              <a:t>variation </a:t>
            </a:r>
            <a:r>
              <a:rPr dirty="0" sz="2400">
                <a:latin typeface="Carlito"/>
                <a:cs typeface="Carlito"/>
              </a:rPr>
              <a:t>in the </a:t>
            </a:r>
            <a:r>
              <a:rPr dirty="0" sz="2400" spc="-5">
                <a:latin typeface="Carlito"/>
                <a:cs typeface="Carlito"/>
              </a:rPr>
              <a:t>DNA of  </a:t>
            </a:r>
            <a:r>
              <a:rPr dirty="0" sz="2400" spc="-15">
                <a:latin typeface="Carlito"/>
                <a:cs typeface="Carlito"/>
              </a:rPr>
              <a:t>gametes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organism </a:t>
            </a:r>
            <a:r>
              <a:rPr dirty="0" sz="2400" spc="-5">
                <a:latin typeface="Carlito"/>
                <a:cs typeface="Carlito"/>
              </a:rPr>
              <a:t>has </a:t>
            </a:r>
            <a:r>
              <a:rPr dirty="0" sz="2400" spc="-15">
                <a:latin typeface="Carlito"/>
                <a:cs typeface="Carlito"/>
              </a:rPr>
              <a:t>better </a:t>
            </a:r>
            <a:r>
              <a:rPr dirty="0" sz="2400">
                <a:latin typeface="Carlito"/>
                <a:cs typeface="Carlito"/>
              </a:rPr>
              <a:t>chances </a:t>
            </a:r>
            <a:r>
              <a:rPr dirty="0" sz="2400" spc="-5">
                <a:latin typeface="Carlito"/>
                <a:cs typeface="Carlito"/>
              </a:rPr>
              <a:t>of survival </a:t>
            </a:r>
            <a:r>
              <a:rPr dirty="0" sz="2400">
                <a:latin typeface="Carlito"/>
                <a:cs typeface="Carlito"/>
              </a:rPr>
              <a:t>in a changing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environment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98390" y="445388"/>
            <a:ext cx="223647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670"/>
              <a:t>GEN</a:t>
            </a:r>
            <a:r>
              <a:rPr dirty="0" sz="4400" spc="-630"/>
              <a:t>E</a:t>
            </a:r>
            <a:r>
              <a:rPr dirty="0" sz="4400" spc="-625"/>
              <a:t>TICS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054100" y="1095832"/>
            <a:ext cx="334137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90">
                <a:latin typeface="Arial"/>
                <a:cs typeface="Arial"/>
              </a:rPr>
              <a:t>What </a:t>
            </a:r>
            <a:r>
              <a:rPr dirty="0" sz="2400" spc="-140">
                <a:latin typeface="Arial"/>
                <a:cs typeface="Arial"/>
              </a:rPr>
              <a:t>is </a:t>
            </a:r>
            <a:r>
              <a:rPr dirty="0" sz="2400" spc="-25">
                <a:latin typeface="Arial"/>
                <a:cs typeface="Arial"/>
              </a:rPr>
              <a:t>true </a:t>
            </a:r>
            <a:r>
              <a:rPr dirty="0" sz="2400" spc="-100">
                <a:latin typeface="Arial"/>
                <a:cs typeface="Arial"/>
              </a:rPr>
              <a:t>breeding</a:t>
            </a:r>
            <a:r>
              <a:rPr dirty="0" sz="2400" spc="-315">
                <a:latin typeface="Arial"/>
                <a:cs typeface="Arial"/>
              </a:rPr>
              <a:t> </a:t>
            </a:r>
            <a:r>
              <a:rPr dirty="0" sz="2400" spc="-95">
                <a:latin typeface="Arial"/>
                <a:cs typeface="Arial"/>
              </a:rPr>
              <a:t>line?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715895"/>
            <a:ext cx="10262870" cy="72072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41300" marR="5080" indent="-229235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rlito"/>
                <a:cs typeface="Carlito"/>
              </a:rPr>
              <a:t>It means </a:t>
            </a:r>
            <a:r>
              <a:rPr dirty="0" sz="2400" spc="-10">
                <a:latin typeface="Carlito"/>
                <a:cs typeface="Carlito"/>
              </a:rPr>
              <a:t>that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15">
                <a:latin typeface="Carlito"/>
                <a:cs typeface="Carlito"/>
              </a:rPr>
              <a:t>organism </a:t>
            </a:r>
            <a:r>
              <a:rPr dirty="0" sz="2400" spc="-5">
                <a:latin typeface="Carlito"/>
                <a:cs typeface="Carlito"/>
              </a:rPr>
              <a:t>has </a:t>
            </a:r>
            <a:r>
              <a:rPr dirty="0" sz="2400" spc="-10">
                <a:latin typeface="Carlito"/>
                <a:cs typeface="Carlito"/>
              </a:rPr>
              <a:t>undergone continuous </a:t>
            </a:r>
            <a:r>
              <a:rPr dirty="0" sz="2400" spc="-5">
                <a:latin typeface="Carlito"/>
                <a:cs typeface="Carlito"/>
              </a:rPr>
              <a:t>self </a:t>
            </a:r>
            <a:r>
              <a:rPr dirty="0" sz="2400" spc="-10">
                <a:latin typeface="Carlito"/>
                <a:cs typeface="Carlito"/>
              </a:rPr>
              <a:t>pollination </a:t>
            </a:r>
            <a:r>
              <a:rPr dirty="0" sz="2400">
                <a:latin typeface="Carlito"/>
                <a:cs typeface="Carlito"/>
              </a:rPr>
              <a:t>with </a:t>
            </a:r>
            <a:r>
              <a:rPr dirty="0" sz="2400" spc="-10">
                <a:latin typeface="Carlito"/>
                <a:cs typeface="Carlito"/>
              </a:rPr>
              <a:t>stable  trait </a:t>
            </a:r>
            <a:r>
              <a:rPr dirty="0" sz="2400" spc="-5">
                <a:latin typeface="Carlito"/>
                <a:cs typeface="Carlito"/>
              </a:rPr>
              <a:t>inheritance </a:t>
            </a:r>
            <a:r>
              <a:rPr dirty="0" sz="2400" spc="-15">
                <a:latin typeface="Carlito"/>
                <a:cs typeface="Carlito"/>
              </a:rPr>
              <a:t>from parent to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offspring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2023-02-08T09:53:29Z</dcterms:created>
  <dcterms:modified xsi:type="dcterms:W3CDTF">2023-02-08T09:53:29Z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2023-02-08T00:00:00Z</vt:filetime>
  </property>
</Properties>
</file>